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modernComment_109_275649EC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1" r:id="rId5"/>
  </p:sldMasterIdLst>
  <p:notesMasterIdLst>
    <p:notesMasterId r:id="rId37"/>
  </p:notesMasterIdLst>
  <p:sldIdLst>
    <p:sldId id="265" r:id="rId6"/>
    <p:sldId id="309" r:id="rId7"/>
    <p:sldId id="307" r:id="rId8"/>
    <p:sldId id="308" r:id="rId9"/>
    <p:sldId id="322" r:id="rId10"/>
    <p:sldId id="310" r:id="rId11"/>
    <p:sldId id="311" r:id="rId12"/>
    <p:sldId id="312" r:id="rId13"/>
    <p:sldId id="323" r:id="rId14"/>
    <p:sldId id="389" r:id="rId15"/>
    <p:sldId id="313" r:id="rId16"/>
    <p:sldId id="368" r:id="rId17"/>
    <p:sldId id="383" r:id="rId18"/>
    <p:sldId id="326" r:id="rId19"/>
    <p:sldId id="325" r:id="rId20"/>
    <p:sldId id="372" r:id="rId21"/>
    <p:sldId id="328" r:id="rId22"/>
    <p:sldId id="330" r:id="rId23"/>
    <p:sldId id="267" r:id="rId24"/>
    <p:sldId id="329" r:id="rId25"/>
    <p:sldId id="292" r:id="rId26"/>
    <p:sldId id="367" r:id="rId27"/>
    <p:sldId id="374" r:id="rId28"/>
    <p:sldId id="291" r:id="rId29"/>
    <p:sldId id="371" r:id="rId30"/>
    <p:sldId id="271" r:id="rId31"/>
    <p:sldId id="306" r:id="rId32"/>
    <p:sldId id="315" r:id="rId33"/>
    <p:sldId id="352" r:id="rId34"/>
    <p:sldId id="362" r:id="rId35"/>
    <p:sldId id="277" r:id="rId36"/>
  </p:sldIdLst>
  <p:sldSz cx="9906000" cy="6858000" type="A4"/>
  <p:notesSz cx="6742113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5E4E4881-FD61-4B1C-909F-144948FEDEED}">
          <p14:sldIdLst>
            <p14:sldId id="265"/>
            <p14:sldId id="309"/>
            <p14:sldId id="307"/>
            <p14:sldId id="308"/>
            <p14:sldId id="322"/>
            <p14:sldId id="310"/>
            <p14:sldId id="311"/>
            <p14:sldId id="312"/>
            <p14:sldId id="323"/>
            <p14:sldId id="389"/>
            <p14:sldId id="313"/>
            <p14:sldId id="368"/>
            <p14:sldId id="383"/>
            <p14:sldId id="326"/>
            <p14:sldId id="325"/>
            <p14:sldId id="372"/>
            <p14:sldId id="328"/>
            <p14:sldId id="330"/>
            <p14:sldId id="267"/>
            <p14:sldId id="329"/>
            <p14:sldId id="292"/>
            <p14:sldId id="367"/>
            <p14:sldId id="374"/>
            <p14:sldId id="291"/>
            <p14:sldId id="371"/>
            <p14:sldId id="271"/>
            <p14:sldId id="306"/>
            <p14:sldId id="315"/>
            <p14:sldId id="352"/>
            <p14:sldId id="362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47" userDrawn="1">
          <p15:clr>
            <a:srgbClr val="A4A3A4"/>
          </p15:clr>
        </p15:guide>
        <p15:guide id="2" orient="horz" pos="890" userDrawn="1">
          <p15:clr>
            <a:srgbClr val="A4A3A4"/>
          </p15:clr>
        </p15:guide>
        <p15:guide id="3" pos="312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4E48970-2A0F-C293-EE2B-1E2F42211F35}" name="Baietti Emma" initials="EB" userId="S::Emma.Baietti@Regione.Emilia-Romagna.it::c44003b5-8a9a-4490-b969-165aa1efff7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32" autoAdjust="0"/>
    <p:restoredTop sz="94673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>
        <p:guide orient="horz" pos="2047"/>
        <p:guide orient="horz" pos="89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8/10/relationships/authors" Target="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dron Paolo" userId="e7631809-966a-4125-9bf8-94fe58343017" providerId="ADAL" clId="{4C7FA403-9CB9-4009-88A6-71C4A41408CF}"/>
    <pc:docChg chg="custSel modSld">
      <pc:chgData name="Pedron Paolo" userId="e7631809-966a-4125-9bf8-94fe58343017" providerId="ADAL" clId="{4C7FA403-9CB9-4009-88A6-71C4A41408CF}" dt="2024-11-22T14:14:24.490" v="9" actId="20577"/>
      <pc:docMkLst>
        <pc:docMk/>
      </pc:docMkLst>
      <pc:sldChg chg="modSp mod">
        <pc:chgData name="Pedron Paolo" userId="e7631809-966a-4125-9bf8-94fe58343017" providerId="ADAL" clId="{4C7FA403-9CB9-4009-88A6-71C4A41408CF}" dt="2024-11-22T14:14:24.490" v="9" actId="20577"/>
        <pc:sldMkLst>
          <pc:docMk/>
          <pc:sldMk cId="659966444" sldId="265"/>
        </pc:sldMkLst>
        <pc:spChg chg="mod">
          <ac:chgData name="Pedron Paolo" userId="e7631809-966a-4125-9bf8-94fe58343017" providerId="ADAL" clId="{4C7FA403-9CB9-4009-88A6-71C4A41408CF}" dt="2024-11-22T14:14:24.490" v="9" actId="20577"/>
          <ac:spMkLst>
            <pc:docMk/>
            <pc:sldMk cId="659966444" sldId="265"/>
            <ac:spMk id="4" creationId="{00000000-0000-0000-0000-000000000000}"/>
          </ac:spMkLst>
        </pc:spChg>
      </pc:sldChg>
      <pc:sldChg chg="delSp mod">
        <pc:chgData name="Pedron Paolo" userId="e7631809-966a-4125-9bf8-94fe58343017" providerId="ADAL" clId="{4C7FA403-9CB9-4009-88A6-71C4A41408CF}" dt="2024-11-22T14:14:02.778" v="2" actId="478"/>
        <pc:sldMkLst>
          <pc:docMk/>
          <pc:sldMk cId="4024031776" sldId="307"/>
        </pc:sldMkLst>
        <pc:spChg chg="del">
          <ac:chgData name="Pedron Paolo" userId="e7631809-966a-4125-9bf8-94fe58343017" providerId="ADAL" clId="{4C7FA403-9CB9-4009-88A6-71C4A41408CF}" dt="2024-11-22T14:14:02.778" v="2" actId="478"/>
          <ac:spMkLst>
            <pc:docMk/>
            <pc:sldMk cId="4024031776" sldId="307"/>
            <ac:spMk id="3" creationId="{C51AE9D6-D127-4666-6606-6800D48E1388}"/>
          </ac:spMkLst>
        </pc:spChg>
      </pc:sldChg>
      <pc:sldChg chg="modSp mod">
        <pc:chgData name="Pedron Paolo" userId="e7631809-966a-4125-9bf8-94fe58343017" providerId="ADAL" clId="{4C7FA403-9CB9-4009-88A6-71C4A41408CF}" dt="2024-11-15T14:21:24.161" v="1" actId="20577"/>
        <pc:sldMkLst>
          <pc:docMk/>
          <pc:sldMk cId="3984513255" sldId="367"/>
        </pc:sldMkLst>
        <pc:spChg chg="mod">
          <ac:chgData name="Pedron Paolo" userId="e7631809-966a-4125-9bf8-94fe58343017" providerId="ADAL" clId="{4C7FA403-9CB9-4009-88A6-71C4A41408CF}" dt="2024-11-15T14:21:24.161" v="1" actId="20577"/>
          <ac:spMkLst>
            <pc:docMk/>
            <pc:sldMk cId="3984513255" sldId="367"/>
            <ac:spMk id="5" creationId="{00000000-0000-0000-0000-000000000000}"/>
          </ac:spMkLst>
        </pc:spChg>
      </pc:sldChg>
    </pc:docChg>
  </pc:docChgLst>
</pc:chgInfo>
</file>

<file path=ppt/comments/modernComment_109_275649E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C1FE4D5-96CC-4770-8A80-C465E402177F}" authorId="{24E48970-2A0F-C293-EE2B-1E2F42211F35}" created="2024-11-05T11:07:57.54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659966444" sldId="265"/>
      <ac:spMk id="3" creationId="{00000000-0000-0000-0000-000000000000}"/>
      <ac:txMk cp="1" len="15">
        <ac:context len="17" hash="1409122156"/>
      </ac:txMk>
    </ac:txMkLst>
    <p188:txBody>
      <a:bodyPr/>
      <a:lstStyle/>
      <a:p>
        <a:r>
          <a:rPr lang="it-IT"/>
          <a:t>Da confermare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2317" cy="494186"/>
          </a:xfrm>
          <a:prstGeom prst="rect">
            <a:avLst/>
          </a:prstGeom>
        </p:spPr>
        <p:txBody>
          <a:bodyPr vert="horz" lIns="90836" tIns="45418" rIns="90836" bIns="45418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18222" y="0"/>
            <a:ext cx="2922317" cy="494186"/>
          </a:xfrm>
          <a:prstGeom prst="rect">
            <a:avLst/>
          </a:prstGeom>
        </p:spPr>
        <p:txBody>
          <a:bodyPr vert="horz" lIns="90836" tIns="45418" rIns="90836" bIns="45418" rtlCol="0"/>
          <a:lstStyle>
            <a:lvl1pPr algn="r">
              <a:defRPr sz="1200"/>
            </a:lvl1pPr>
          </a:lstStyle>
          <a:p>
            <a:fld id="{268AA35A-6722-45DE-AAD2-4F413B1C1C8D}" type="datetimeFigureOut">
              <a:rPr lang="it-IT" smtClean="0"/>
              <a:t>22/11/2024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66788" y="1235075"/>
            <a:ext cx="480853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36" tIns="45418" rIns="90836" bIns="45418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3897" y="4750815"/>
            <a:ext cx="5394320" cy="3887173"/>
          </a:xfrm>
          <a:prstGeom prst="rect">
            <a:avLst/>
          </a:prstGeom>
        </p:spPr>
        <p:txBody>
          <a:bodyPr vert="horz" lIns="90836" tIns="45418" rIns="90836" bIns="45418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78477"/>
            <a:ext cx="2922317" cy="494186"/>
          </a:xfrm>
          <a:prstGeom prst="rect">
            <a:avLst/>
          </a:prstGeom>
        </p:spPr>
        <p:txBody>
          <a:bodyPr vert="horz" lIns="90836" tIns="45418" rIns="90836" bIns="45418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18222" y="9378477"/>
            <a:ext cx="2922317" cy="494186"/>
          </a:xfrm>
          <a:prstGeom prst="rect">
            <a:avLst/>
          </a:prstGeom>
        </p:spPr>
        <p:txBody>
          <a:bodyPr vert="horz" lIns="90836" tIns="45418" rIns="90836" bIns="45418" rtlCol="0" anchor="b"/>
          <a:lstStyle>
            <a:lvl1pPr algn="r">
              <a:defRPr sz="1200"/>
            </a:lvl1pPr>
          </a:lstStyle>
          <a:p>
            <a:fld id="{40BA2F50-2D1F-4A0F-BE02-EC876AD293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6493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7E718-281B-4383-B26C-A09F3DF974A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27/02/2019</a:t>
            </a:r>
          </a:p>
        </p:txBody>
      </p:sp>
    </p:spTree>
    <p:extLst>
      <p:ext uri="{BB962C8B-B14F-4D97-AF65-F5344CB8AC3E}">
        <p14:creationId xmlns:p14="http://schemas.microsoft.com/office/powerpoint/2010/main" val="3890341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93738" y="736600"/>
            <a:ext cx="5356225" cy="37084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31428" fontAlgn="base">
              <a:spcBef>
                <a:spcPct val="0"/>
              </a:spcBef>
              <a:spcAft>
                <a:spcPct val="0"/>
              </a:spcAft>
              <a:defRPr/>
            </a:pPr>
            <a:fld id="{6A9EEDF6-2433-4431-A92F-AEEA0E6B64CE}" type="slidenum">
              <a:rPr lang="it-IT" sz="90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pPr defTabSz="631428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it-IT" sz="90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5341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A2F50-2D1F-4A0F-BE02-EC876AD2934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344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93738" y="736600"/>
            <a:ext cx="5356225" cy="37084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31428" fontAlgn="base">
              <a:spcBef>
                <a:spcPct val="0"/>
              </a:spcBef>
              <a:spcAft>
                <a:spcPct val="0"/>
              </a:spcAft>
              <a:defRPr/>
            </a:pPr>
            <a:fld id="{6A9EEDF6-2433-4431-A92F-AEEA0E6B64CE}" type="slidenum">
              <a:rPr lang="it-IT" sz="90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pPr defTabSz="631428"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it-IT" sz="90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4086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93738" y="736600"/>
            <a:ext cx="5356225" cy="37084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31428" fontAlgn="base">
              <a:spcBef>
                <a:spcPct val="0"/>
              </a:spcBef>
              <a:spcAft>
                <a:spcPct val="0"/>
              </a:spcAft>
              <a:defRPr/>
            </a:pPr>
            <a:fld id="{6A9EEDF6-2433-4431-A92F-AEEA0E6B64CE}" type="slidenum">
              <a:rPr lang="it-IT" sz="90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pPr defTabSz="631428"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it-IT" sz="90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0942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93738" y="736600"/>
            <a:ext cx="5356225" cy="37084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31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9EEDF6-2433-4431-A92F-AEEA0E6B64CE}" type="slidenum">
              <a:rPr kumimoji="0" lang="it-IT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63142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023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93738" y="736600"/>
            <a:ext cx="5356225" cy="37084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31428" fontAlgn="base">
              <a:spcBef>
                <a:spcPct val="0"/>
              </a:spcBef>
              <a:spcAft>
                <a:spcPct val="0"/>
              </a:spcAft>
              <a:defRPr/>
            </a:pPr>
            <a:fld id="{6A9EEDF6-2433-4431-A92F-AEEA0E6B64CE}" type="slidenum">
              <a:rPr lang="it-IT" sz="90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pPr defTabSz="631428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it-IT" sz="90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0394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93738" y="736600"/>
            <a:ext cx="5356225" cy="37084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31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9EEDF6-2433-4431-A92F-AEEA0E6B64CE}" type="slidenum">
              <a:rPr kumimoji="0" lang="it-IT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63142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779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A2F50-2D1F-4A0F-BE02-EC876AD2934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4300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A2F50-2D1F-4A0F-BE02-EC876AD2934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326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93738" y="736600"/>
            <a:ext cx="5356225" cy="37084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31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9EEDF6-2433-4431-A92F-AEEA0E6B64CE}" type="slidenum">
              <a:rPr kumimoji="0" lang="it-IT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63142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853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93738" y="736600"/>
            <a:ext cx="5356225" cy="37084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31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9EEDF6-2433-4431-A92F-AEEA0E6B64CE}" type="slidenum">
              <a:rPr kumimoji="0" lang="it-IT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63142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387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93738" y="736600"/>
            <a:ext cx="5356225" cy="37084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31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9EEDF6-2433-4431-A92F-AEEA0E6B64CE}" type="slidenum">
              <a:rPr kumimoji="0" lang="it-IT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63142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147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9"/>
          <p:cNvGrpSpPr>
            <a:grpSpLocks/>
          </p:cNvGrpSpPr>
          <p:nvPr userDrawn="1"/>
        </p:nvGrpSpPr>
        <p:grpSpPr bwMode="auto">
          <a:xfrm>
            <a:off x="0" y="-9525"/>
            <a:ext cx="9906000" cy="6867525"/>
            <a:chOff x="0" y="-25400"/>
            <a:chExt cx="9144000" cy="6858000"/>
          </a:xfrm>
        </p:grpSpPr>
        <p:pic>
          <p:nvPicPr>
            <p:cNvPr id="5" name="Immagine 6" descr="SLIDE_PPT_800x600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540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magine 7" descr="MARCHIO_DPC.eps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0563" y="5389563"/>
              <a:ext cx="1290637" cy="1011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950" y="2130562"/>
            <a:ext cx="8420100" cy="1470025"/>
          </a:xfrm>
          <a:prstGeom prst="rect">
            <a:avLst/>
          </a:prstGeom>
        </p:spPr>
        <p:txBody>
          <a:bodyPr lIns="31529" tIns="15764" rIns="31529" bIns="15764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 lIns="31529" tIns="15764" rIns="31529" bIns="15764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8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7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6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5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4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3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1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30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FF0318-1385-4C66-860B-6B1EF224D920}" type="datetimeFigureOut">
              <a:rPr lang="it-IT" altLang="it-IT"/>
              <a:pPr/>
              <a:t>22/11/2024</a:t>
            </a:fld>
            <a:endParaRPr lang="it-IT" alt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660635-C1CE-41A1-A71C-3C7FB79CFCF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860127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 marzo 2019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BA68-8C12-4641-B29B-156AFE6CF2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710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258062" y="274638"/>
            <a:ext cx="5923788" cy="1143000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 marzo 2019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BA68-8C12-4641-B29B-156AFE6CF2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3488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286593" y="274638"/>
            <a:ext cx="5928659" cy="1143000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 marzo 2019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BA68-8C12-4641-B29B-156AFE6CF2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490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286593" y="274638"/>
            <a:ext cx="5850650" cy="1143000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 marzo 2019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BA68-8C12-4641-B29B-156AFE6CF2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1287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286593" y="274638"/>
            <a:ext cx="5850650" cy="1143000"/>
          </a:xfrm>
        </p:spPr>
        <p:txBody>
          <a:bodyPr>
            <a:noAutofit/>
          </a:bodyPr>
          <a:lstStyle>
            <a:lvl1pPr>
              <a:defRPr sz="32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 marzo 2019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BA68-8C12-4641-B29B-156AFE6CF2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20558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 marzo 2019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BA68-8C12-4641-B29B-156AFE6CF2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8873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 marzo 2019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BA68-8C12-4641-B29B-156AFE6CF2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18333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645" y="764704"/>
            <a:ext cx="5943600" cy="39628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 marzo 2019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BA68-8C12-4641-B29B-156AFE6CF2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3304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 marzo 2019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BA68-8C12-4641-B29B-156AFE6CF2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7663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 marzo 2019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BA68-8C12-4641-B29B-156AFE6CF2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3804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6"/>
          <p:cNvGrpSpPr>
            <a:grpSpLocks/>
          </p:cNvGrpSpPr>
          <p:nvPr userDrawn="1"/>
        </p:nvGrpSpPr>
        <p:grpSpPr bwMode="auto">
          <a:xfrm>
            <a:off x="0" y="0"/>
            <a:ext cx="9906000" cy="6858000"/>
            <a:chOff x="0" y="0"/>
            <a:chExt cx="9144000" cy="6858000"/>
          </a:xfrm>
        </p:grpSpPr>
        <p:pic>
          <p:nvPicPr>
            <p:cNvPr id="5" name="Immagine 9" descr="SLIDE_PPT_800x6002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magine 8" descr="MARCHIO_DPC.eps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422275"/>
              <a:ext cx="762000" cy="59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192" y="274892"/>
            <a:ext cx="8915618" cy="1143000"/>
          </a:xfrm>
          <a:prstGeom prst="rect">
            <a:avLst/>
          </a:prstGeom>
        </p:spPr>
        <p:txBody>
          <a:bodyPr lIns="31529" tIns="15764" rIns="31529" bIns="15764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5192" y="1600420"/>
            <a:ext cx="8915618" cy="4525818"/>
          </a:xfrm>
          <a:prstGeom prst="rect">
            <a:avLst/>
          </a:prstGeom>
        </p:spPr>
        <p:txBody>
          <a:bodyPr lIns="31529" tIns="15764" rIns="31529" bIns="15764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1EF63E-628A-471B-B16E-6716E45094E2}" type="datetimeFigureOut">
              <a:rPr lang="it-IT" altLang="it-IT"/>
              <a:pPr/>
              <a:t>22/11/2024</a:t>
            </a:fld>
            <a:endParaRPr lang="it-IT" alt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19EA7-D375-4E16-B8B8-BA945D558F5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1780027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506" y="4407037"/>
            <a:ext cx="8420100" cy="1362075"/>
          </a:xfrm>
          <a:prstGeom prst="rect">
            <a:avLst/>
          </a:prstGeom>
        </p:spPr>
        <p:txBody>
          <a:bodyPr lIns="31529" tIns="15764" rIns="31529" bIns="15764" anchor="t"/>
          <a:lstStyle>
            <a:lvl1pPr algn="l">
              <a:defRPr sz="42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506" y="2906722"/>
            <a:ext cx="8420100" cy="1500187"/>
          </a:xfrm>
          <a:prstGeom prst="rect">
            <a:avLst/>
          </a:prstGeom>
        </p:spPr>
        <p:txBody>
          <a:bodyPr lIns="31529" tIns="15764" rIns="31529" bIns="15764"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88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76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365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153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941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730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51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307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6CF135-B901-4439-A4E7-777BC40B0515}" type="datetimeFigureOut">
              <a:rPr lang="it-IT" altLang="it-IT"/>
              <a:pPr/>
              <a:t>22/11/2024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FC8DD-BA2F-4A42-A3B0-A2A61786494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5807536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192" y="274892"/>
            <a:ext cx="8915618" cy="1143000"/>
          </a:xfrm>
          <a:prstGeom prst="rect">
            <a:avLst/>
          </a:prstGeom>
        </p:spPr>
        <p:txBody>
          <a:bodyPr lIns="31529" tIns="15764" rIns="31529" bIns="15764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 lIns="31529" tIns="15764" rIns="31529" bIns="15764"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 lIns="31529" tIns="15764" rIns="31529" bIns="15764"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BD741E-3919-45F1-A6EF-74DFA027273C}" type="datetimeFigureOut">
              <a:rPr lang="it-IT" altLang="it-IT"/>
              <a:pPr/>
              <a:t>22/11/2024</a:t>
            </a:fld>
            <a:endParaRPr lang="it-IT" alt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DCE0EF-FBB7-4B37-A4C4-D7CD59C652E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3592266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192" y="274892"/>
            <a:ext cx="8915618" cy="1143000"/>
          </a:xfrm>
          <a:prstGeom prst="rect">
            <a:avLst/>
          </a:prstGeom>
        </p:spPr>
        <p:txBody>
          <a:bodyPr lIns="31529" tIns="15764" rIns="31529" bIns="15764"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870" cy="639762"/>
          </a:xfrm>
          <a:prstGeom prst="rect">
            <a:avLst/>
          </a:prstGeom>
        </p:spPr>
        <p:txBody>
          <a:bodyPr lIns="31529" tIns="15764" rIns="31529" bIns="15764" anchor="b"/>
          <a:lstStyle>
            <a:lvl1pPr marL="0" indent="0">
              <a:buNone/>
              <a:defRPr sz="2500" b="1"/>
            </a:lvl1pPr>
            <a:lvl2pPr marL="478839" indent="0">
              <a:buNone/>
              <a:defRPr sz="2100" b="1"/>
            </a:lvl2pPr>
            <a:lvl3pPr marL="957679" indent="0">
              <a:buNone/>
              <a:defRPr sz="1900" b="1"/>
            </a:lvl3pPr>
            <a:lvl4pPr marL="1436518" indent="0">
              <a:buNone/>
              <a:defRPr sz="1700" b="1"/>
            </a:lvl4pPr>
            <a:lvl5pPr marL="1915357" indent="0">
              <a:buNone/>
              <a:defRPr sz="1700" b="1"/>
            </a:lvl5pPr>
            <a:lvl6pPr marL="2394196" indent="0">
              <a:buNone/>
              <a:defRPr sz="1700" b="1"/>
            </a:lvl6pPr>
            <a:lvl7pPr marL="2873036" indent="0">
              <a:buNone/>
              <a:defRPr sz="1700" b="1"/>
            </a:lvl7pPr>
            <a:lvl8pPr marL="3351875" indent="0">
              <a:buNone/>
              <a:defRPr sz="1700" b="1"/>
            </a:lvl8pPr>
            <a:lvl9pPr marL="3830714" indent="0">
              <a:buNone/>
              <a:defRPr sz="17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 lIns="31529" tIns="15764" rIns="31529" bIns="15764"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112" y="1535114"/>
            <a:ext cx="4378589" cy="639762"/>
          </a:xfrm>
          <a:prstGeom prst="rect">
            <a:avLst/>
          </a:prstGeom>
        </p:spPr>
        <p:txBody>
          <a:bodyPr lIns="31529" tIns="15764" rIns="31529" bIns="15764" anchor="b"/>
          <a:lstStyle>
            <a:lvl1pPr marL="0" indent="0">
              <a:buNone/>
              <a:defRPr sz="2500" b="1"/>
            </a:lvl1pPr>
            <a:lvl2pPr marL="478839" indent="0">
              <a:buNone/>
              <a:defRPr sz="2100" b="1"/>
            </a:lvl2pPr>
            <a:lvl3pPr marL="957679" indent="0">
              <a:buNone/>
              <a:defRPr sz="1900" b="1"/>
            </a:lvl3pPr>
            <a:lvl4pPr marL="1436518" indent="0">
              <a:buNone/>
              <a:defRPr sz="1700" b="1"/>
            </a:lvl4pPr>
            <a:lvl5pPr marL="1915357" indent="0">
              <a:buNone/>
              <a:defRPr sz="1700" b="1"/>
            </a:lvl5pPr>
            <a:lvl6pPr marL="2394196" indent="0">
              <a:buNone/>
              <a:defRPr sz="1700" b="1"/>
            </a:lvl6pPr>
            <a:lvl7pPr marL="2873036" indent="0">
              <a:buNone/>
              <a:defRPr sz="1700" b="1"/>
            </a:lvl7pPr>
            <a:lvl8pPr marL="3351875" indent="0">
              <a:buNone/>
              <a:defRPr sz="1700" b="1"/>
            </a:lvl8pPr>
            <a:lvl9pPr marL="3830714" indent="0">
              <a:buNone/>
              <a:defRPr sz="17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89" cy="3951288"/>
          </a:xfrm>
          <a:prstGeom prst="rect">
            <a:avLst/>
          </a:prstGeom>
        </p:spPr>
        <p:txBody>
          <a:bodyPr lIns="31529" tIns="15764" rIns="31529" bIns="15764"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38A652-5178-4421-A7DB-69319C25EC85}" type="datetimeFigureOut">
              <a:rPr lang="it-IT" altLang="it-IT"/>
              <a:pPr/>
              <a:t>22/11/2024</a:t>
            </a:fld>
            <a:endParaRPr lang="it-IT" alt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F11E72-28E4-4E86-A71E-7120A802DC8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9366269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CFE652-B623-4550-9080-A955D2BFBD53}" type="datetimeFigureOut">
              <a:rPr lang="it-IT" altLang="it-IT"/>
              <a:pPr/>
              <a:t>22/11/2024</a:t>
            </a:fld>
            <a:endParaRPr lang="it-IT" alt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863161-D1AF-41A7-843D-06E1E166006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1609363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B86F43-BB6B-4F42-AB91-D7A7C4ACB88B}" type="datetimeFigureOut">
              <a:rPr lang="it-IT" altLang="it-IT"/>
              <a:pPr/>
              <a:t>22/11/2024</a:t>
            </a:fld>
            <a:endParaRPr lang="it-IT" alt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F3386-B4FA-4FB0-B771-A55E2A5C162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4839476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6" descr="SLIDE_PPT_800x600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40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7" descr="MARCHIO_DPC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7277" y="5389588"/>
            <a:ext cx="1398190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52311-3BFB-43DA-B978-7E7D093E3CD5}" type="datetime1">
              <a:rPr lang="it-IT" smtClean="0"/>
              <a:pPr>
                <a:defRPr/>
              </a:pPr>
              <a:t>22/11/2024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A1859-3ADE-4CAA-A0EC-1BC59C6D95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0304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SLIDE_PPT_800x60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 descr="MARCHIO_DPC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1312" y="4941169"/>
            <a:ext cx="1710225" cy="123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8541" y="1988841"/>
            <a:ext cx="8420100" cy="1362075"/>
          </a:xfrm>
        </p:spPr>
        <p:txBody>
          <a:bodyPr anchor="t">
            <a:noAutofit/>
          </a:bodyPr>
          <a:lstStyle>
            <a:lvl1pPr algn="ctr">
              <a:defRPr sz="4800" b="1" cap="all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18541" y="3403601"/>
            <a:ext cx="8420100" cy="1140147"/>
          </a:xfrm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 marzo 2019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BA68-8C12-4641-B29B-156AFE6CF2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5722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95300" y="6356484"/>
            <a:ext cx="2311400" cy="365125"/>
          </a:xfrm>
          <a:prstGeom prst="rect">
            <a:avLst/>
          </a:prstGeom>
        </p:spPr>
        <p:txBody>
          <a:bodyPr vert="horz" wrap="square" lIns="95768" tIns="47884" rIns="95768" bIns="47884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7AD1C5F8-1E0B-4929-BBB0-AD65B38030BD}" type="datetimeFigureOut">
              <a:rPr lang="it-IT" altLang="it-IT"/>
              <a:pPr/>
              <a:t>22/11/2024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384550" y="6356484"/>
            <a:ext cx="3136900" cy="365125"/>
          </a:xfrm>
          <a:prstGeom prst="rect">
            <a:avLst/>
          </a:prstGeom>
        </p:spPr>
        <p:txBody>
          <a:bodyPr vert="horz" lIns="95768" tIns="47884" rIns="95768" bIns="4788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099300" y="6356484"/>
            <a:ext cx="2311400" cy="365125"/>
          </a:xfrm>
          <a:prstGeom prst="rect">
            <a:avLst/>
          </a:prstGeom>
        </p:spPr>
        <p:txBody>
          <a:bodyPr vert="horz" wrap="square" lIns="95768" tIns="47884" rIns="95768" bIns="47884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E7830F1-0BEB-499C-A80E-2D815345CA4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0" y="0"/>
            <a:ext cx="1898650" cy="820738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31529" tIns="15764" rIns="31529" bIns="15764" anchor="ctr"/>
          <a:lstStyle/>
          <a:p>
            <a:pPr algn="ctr"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87600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ransition/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5pPr>
      <a:lvl6pPr marL="157643" algn="ctr" defTabSz="957350" rtl="0" eaLnBrk="1" fontAlgn="base" hangingPunct="1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6pPr>
      <a:lvl7pPr marL="315285" algn="ctr" defTabSz="957350" rtl="0" eaLnBrk="1" fontAlgn="base" hangingPunct="1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7pPr>
      <a:lvl8pPr marL="472928" algn="ctr" defTabSz="957350" rtl="0" eaLnBrk="1" fontAlgn="base" hangingPunct="1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8pPr>
      <a:lvl9pPr marL="630570" algn="ctr" defTabSz="957350" rtl="0" eaLnBrk="1" fontAlgn="base" hangingPunct="1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76288" indent="-298450" algn="l" defTabSz="9572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96975" indent="-238125" algn="l" defTabSz="9572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74813" indent="-238125" algn="l" defTabSz="9572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154238" indent="-238125" algn="l" defTabSz="9572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633616" indent="-239420" algn="l" defTabSz="95767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2455" indent="-239420" algn="l" defTabSz="95767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1295" indent="-239420" algn="l" defTabSz="95767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70134" indent="-239420" algn="l" defTabSz="95767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576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839" algn="l" defTabSz="9576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679" algn="l" defTabSz="9576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518" algn="l" defTabSz="9576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357" algn="l" defTabSz="9576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196" algn="l" defTabSz="9576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036" algn="l" defTabSz="9576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1875" algn="l" defTabSz="9576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0714" algn="l" defTabSz="9576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1 marzo 2019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2BA68-8C12-4641-B29B-156AFE6CF224}" type="slidenum">
              <a:rPr lang="it-IT" smtClean="0"/>
              <a:t>‹N›</a:t>
            </a:fld>
            <a:endParaRPr lang="it-IT"/>
          </a:p>
        </p:txBody>
      </p:sp>
      <p:pic>
        <p:nvPicPr>
          <p:cNvPr id="9" name="Immagine 9" descr="SLIDE_PPT_800x6002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8" descr="MARCHIO_DPC.eps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750" y="422275"/>
            <a:ext cx="8255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272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9_275649EC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protcivile.pref_rimini@interno.it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procivrimini@regione.emilia-romagna.it" TargetMode="External"/><Relationship Id="rId5" Type="http://schemas.openxmlformats.org/officeDocument/2006/relationships/hyperlink" Target="mailto:reperibilirimini@regione.emilia-romagna.it" TargetMode="External"/><Relationship Id="rId4" Type="http://schemas.openxmlformats.org/officeDocument/2006/relationships/hyperlink" Target="mailto:urgenza.pref_modena@interno.it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protezionecivile@pec.governo.it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alaoperativa@protezionecivile.it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t-alert.gov.it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ebapp.protezionecivile.gov.it/app/itatrc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it-alert.it/it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tmp"/><Relationship Id="rId4" Type="http://schemas.openxmlformats.org/officeDocument/2006/relationships/image" Target="../media/image34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tezionecivile.gov.it/it/normativa/direttiva-del-7-febbraio-2023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62116" y="147629"/>
            <a:ext cx="8898194" cy="1794123"/>
          </a:xfrm>
        </p:spPr>
        <p:txBody>
          <a:bodyPr/>
          <a:lstStyle/>
          <a:p>
            <a:r>
              <a:rPr lang="it-IT" sz="3200" dirty="0"/>
              <a:t>Sistema di allarme pubblico IT-</a:t>
            </a:r>
            <a:r>
              <a:rPr lang="it-IT" sz="3200" dirty="0" err="1"/>
              <a:t>alerT</a:t>
            </a:r>
            <a:br>
              <a:rPr lang="it-IT" sz="3200" dirty="0"/>
            </a:br>
            <a:r>
              <a:rPr lang="it-IT" sz="3200" dirty="0">
                <a:solidFill>
                  <a:srgbClr val="FFFF00"/>
                </a:solidFill>
              </a:rPr>
              <a:t>Esercitazione</a:t>
            </a:r>
            <a:br>
              <a:rPr lang="it-IT" sz="3200" dirty="0">
                <a:solidFill>
                  <a:srgbClr val="FFFF00"/>
                </a:solidFill>
              </a:rPr>
            </a:br>
            <a:br>
              <a:rPr lang="it-IT" sz="3200" dirty="0"/>
            </a:br>
            <a:r>
              <a:rPr lang="it-IT" sz="3200" dirty="0"/>
              <a:t>CASO D’USO</a:t>
            </a:r>
            <a:br>
              <a:rPr lang="it-IT" sz="3200" dirty="0"/>
            </a:br>
            <a:r>
              <a:rPr lang="it-IT" sz="2800" dirty="0">
                <a:solidFill>
                  <a:srgbClr val="FFFF00"/>
                </a:solidFill>
              </a:rPr>
              <a:t>Incidente rilevante in </a:t>
            </a:r>
            <a:r>
              <a:rPr lang="it-IT" sz="2800" dirty="0" err="1">
                <a:solidFill>
                  <a:srgbClr val="FFFF00"/>
                </a:solidFill>
              </a:rPr>
              <a:t>stabilimenTI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soggettI</a:t>
            </a:r>
            <a:r>
              <a:rPr lang="it-IT" sz="2800" dirty="0">
                <a:solidFill>
                  <a:srgbClr val="FFFF00"/>
                </a:solidFill>
              </a:rPr>
              <a:t> alla direttiva «</a:t>
            </a:r>
            <a:r>
              <a:rPr lang="it-IT" sz="2800" dirty="0" err="1">
                <a:solidFill>
                  <a:srgbClr val="FFFF00"/>
                </a:solidFill>
              </a:rPr>
              <a:t>seveso</a:t>
            </a:r>
            <a:r>
              <a:rPr lang="it-IT" sz="2800" dirty="0">
                <a:solidFill>
                  <a:srgbClr val="FFFF00"/>
                </a:solidFill>
              </a:rPr>
              <a:t>»</a:t>
            </a:r>
            <a:br>
              <a:rPr lang="it-IT" sz="3200" dirty="0">
                <a:solidFill>
                  <a:srgbClr val="FFFF00"/>
                </a:solidFill>
              </a:rPr>
            </a:br>
            <a:r>
              <a:rPr lang="it-IT" sz="3200" dirty="0">
                <a:solidFill>
                  <a:srgbClr val="FFFF00"/>
                </a:solidFill>
              </a:rPr>
              <a:t> </a:t>
            </a:r>
            <a:br>
              <a:rPr lang="it-IT" sz="3200" dirty="0">
                <a:solidFill>
                  <a:srgbClr val="FFFF00"/>
                </a:solidFill>
              </a:rPr>
            </a:br>
            <a:r>
              <a:rPr lang="it-IT" sz="3200" i="1" u="sng" dirty="0">
                <a:solidFill>
                  <a:srgbClr val="FFFF00"/>
                </a:solidFill>
              </a:rPr>
              <a:t>03 dicembre 2024 - ore 11:00</a:t>
            </a:r>
            <a:br>
              <a:rPr lang="it-IT" sz="3200" i="1" dirty="0">
                <a:solidFill>
                  <a:srgbClr val="FFFF00"/>
                </a:solidFill>
              </a:rPr>
            </a:br>
            <a:r>
              <a:rPr lang="it-IT" sz="3200" i="1" dirty="0">
                <a:solidFill>
                  <a:srgbClr val="FFFF00"/>
                </a:solidFill>
              </a:rPr>
              <a:t>Marig - esplosivi industriali </a:t>
            </a:r>
            <a:r>
              <a:rPr lang="it-IT" sz="3200" i="1" dirty="0" err="1">
                <a:solidFill>
                  <a:srgbClr val="FFFF00"/>
                </a:solidFill>
              </a:rPr>
              <a:t>srl</a:t>
            </a:r>
            <a:endParaRPr lang="it-IT" sz="32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5648" y="5124799"/>
            <a:ext cx="1986818" cy="1585572"/>
          </a:xfrm>
          <a:prstGeom prst="rect">
            <a:avLst/>
          </a:prstGeom>
        </p:spPr>
      </p:pic>
      <p:pic>
        <p:nvPicPr>
          <p:cNvPr id="6" name="Immagine 5" descr="Immagine che contiene testo, logo, Carattere, simbolo&#10;&#10;Descrizione generata automaticamente">
            <a:extLst>
              <a:ext uri="{FF2B5EF4-FFF2-40B4-BE49-F238E27FC236}">
                <a16:creationId xmlns:a16="http://schemas.microsoft.com/office/drawing/2014/main" id="{A11C803A-6B64-D0B5-6ECC-F9A2639AD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869" y="5221365"/>
            <a:ext cx="1794510" cy="163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6644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3CAA26A-E2D9-7710-F5CA-45FEDCD2A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459" y="832761"/>
            <a:ext cx="1330036" cy="55212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BF24545-D3E8-9FAF-FC7E-5047C70B4679}"/>
              </a:ext>
            </a:extLst>
          </p:cNvPr>
          <p:cNvSpPr txBox="1"/>
          <p:nvPr/>
        </p:nvSpPr>
        <p:spPr>
          <a:xfrm>
            <a:off x="310627" y="1064246"/>
            <a:ext cx="8733065" cy="3373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t-IT" sz="1800" b="0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it-IT" sz="1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Indicazioni operative che hanno già ricevuto l’intesa della Conferenza Unificata:</a:t>
            </a:r>
            <a:endParaRPr kumimoji="0" lang="it-IT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Collasso di una grande diga </a:t>
            </a:r>
          </a:p>
          <a:p>
            <a:pPr marL="742950" marR="0" lvl="1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Attività vulcanica (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Vesuvio, Campi Flegrei, Vulcano)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Incidenti nucleari o situazione di emergenza radiologica</a:t>
            </a:r>
          </a:p>
          <a:p>
            <a:pPr marL="742950" marR="0" lvl="1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Incidenti rilevanti in stabilimenti industriali (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d.lgs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105/2015)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t-IT" sz="1800" b="0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t-IT" sz="1800" b="0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EC2BD7B4-1456-4930-C46A-7720C5114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4848" y="516038"/>
            <a:ext cx="9144000" cy="40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1529" tIns="15764" rIns="31529" bIns="15764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Helvetica" panose="020B0604020202020204" pitchFamily="34" charset="0"/>
              </a:rPr>
              <a:t>Le regole di utilizzo: le indicazioni operative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MS PGothic" pitchFamily="34" charset="-128"/>
              <a:cs typeface="Helvetica" panose="020B0604020202020204" pitchFamily="34" charset="0"/>
            </a:endParaRPr>
          </a:p>
        </p:txBody>
      </p:sp>
      <p:sp>
        <p:nvSpPr>
          <p:cNvPr id="3" name="Parentesi graffa chiusa 2">
            <a:extLst>
              <a:ext uri="{FF2B5EF4-FFF2-40B4-BE49-F238E27FC236}">
                <a16:creationId xmlns:a16="http://schemas.microsoft.com/office/drawing/2014/main" id="{D9E492D5-B9FB-5E2E-FC0D-1F08640E8FBC}"/>
              </a:ext>
            </a:extLst>
          </p:cNvPr>
          <p:cNvSpPr/>
          <p:nvPr/>
        </p:nvSpPr>
        <p:spPr>
          <a:xfrm>
            <a:off x="7942829" y="1516897"/>
            <a:ext cx="606582" cy="213841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C882F22-6989-E32A-3D08-392A8CB32EBB}"/>
              </a:ext>
            </a:extLst>
          </p:cNvPr>
          <p:cNvSpPr txBox="1"/>
          <p:nvPr/>
        </p:nvSpPr>
        <p:spPr>
          <a:xfrm>
            <a:off x="8492253" y="1847440"/>
            <a:ext cx="13300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/>
              <a:t>Sistema </a:t>
            </a:r>
            <a:r>
              <a:rPr lang="it-IT" b="1" i="1" dirty="0">
                <a:highlight>
                  <a:srgbClr val="FFFF00"/>
                </a:highlight>
              </a:rPr>
              <a:t>attivo</a:t>
            </a:r>
            <a:r>
              <a:rPr lang="it-IT" i="1" dirty="0"/>
              <a:t> </a:t>
            </a:r>
          </a:p>
          <a:p>
            <a:pPr algn="ctr"/>
            <a:r>
              <a:rPr lang="it-IT" i="1" dirty="0"/>
              <a:t>dal 14 febbraio 2024</a:t>
            </a:r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7A6C22A6-56D2-0EA9-246D-4E8275B78874}"/>
              </a:ext>
            </a:extLst>
          </p:cNvPr>
          <p:cNvSpPr/>
          <p:nvPr/>
        </p:nvSpPr>
        <p:spPr>
          <a:xfrm>
            <a:off x="101922" y="1918523"/>
            <a:ext cx="606582" cy="48888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9B06D825-6948-68C0-1947-0B6A6DBDF1D5}"/>
              </a:ext>
            </a:extLst>
          </p:cNvPr>
          <p:cNvSpPr/>
          <p:nvPr/>
        </p:nvSpPr>
        <p:spPr>
          <a:xfrm>
            <a:off x="116921" y="3166424"/>
            <a:ext cx="606582" cy="48888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F6075AA8-A91D-FC2E-F24D-CE9B504AC5FB}"/>
              </a:ext>
            </a:extLst>
          </p:cNvPr>
          <p:cNvSpPr/>
          <p:nvPr/>
        </p:nvSpPr>
        <p:spPr>
          <a:xfrm>
            <a:off x="723503" y="1918523"/>
            <a:ext cx="4204670" cy="488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55C13157-2EE2-6C68-56A8-8D0A6A7FF903}"/>
              </a:ext>
            </a:extLst>
          </p:cNvPr>
          <p:cNvSpPr/>
          <p:nvPr/>
        </p:nvSpPr>
        <p:spPr>
          <a:xfrm>
            <a:off x="723503" y="3127973"/>
            <a:ext cx="6440729" cy="6020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8" name="Immagine 17" descr="Immagine che contiene testo, schermata, Carattere, logo&#10;&#10;Descrizione generata automaticamente">
            <a:extLst>
              <a:ext uri="{FF2B5EF4-FFF2-40B4-BE49-F238E27FC236}">
                <a16:creationId xmlns:a16="http://schemas.microsoft.com/office/drawing/2014/main" id="{A61B0996-BFFB-EE49-BFF4-A5668927B4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23" y="3730027"/>
            <a:ext cx="3320878" cy="309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76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>
            <a:extLst>
              <a:ext uri="{FF2B5EF4-FFF2-40B4-BE49-F238E27FC236}">
                <a16:creationId xmlns:a16="http://schemas.microsoft.com/office/drawing/2014/main" id="{D122B13F-180F-B22D-28E2-985A09113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0261" y="484083"/>
            <a:ext cx="8292974" cy="40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1529" tIns="15764" rIns="31529" bIns="15764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Helvetica" panose="020B0604020202020204" pitchFamily="34" charset="0"/>
              </a:rPr>
              <a:t>L’ESERCITAZIONI NAZIONALI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MS PGothic" pitchFamily="34" charset="-128"/>
              <a:cs typeface="Helvetica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9126BAE-57FB-B4F6-21B4-6C7378F884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62" t="14336" r="68926" b="10274"/>
          <a:stretch/>
        </p:blipFill>
        <p:spPr>
          <a:xfrm>
            <a:off x="190121" y="1328595"/>
            <a:ext cx="5364062" cy="3840933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4FE2E40D-F66B-815F-E120-483A2363A412}"/>
              </a:ext>
            </a:extLst>
          </p:cNvPr>
          <p:cNvSpPr/>
          <p:nvPr/>
        </p:nvSpPr>
        <p:spPr>
          <a:xfrm>
            <a:off x="262550" y="2616451"/>
            <a:ext cx="5241957" cy="40116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Freccia circolare a destra 8">
            <a:extLst>
              <a:ext uri="{FF2B5EF4-FFF2-40B4-BE49-F238E27FC236}">
                <a16:creationId xmlns:a16="http://schemas.microsoft.com/office/drawing/2014/main" id="{9CFB6680-D151-39F2-88C5-D792FF2D78C1}"/>
              </a:ext>
            </a:extLst>
          </p:cNvPr>
          <p:cNvSpPr/>
          <p:nvPr/>
        </p:nvSpPr>
        <p:spPr>
          <a:xfrm rot="20279951">
            <a:off x="5036494" y="5292673"/>
            <a:ext cx="851026" cy="995882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369BCED-CDEB-B342-898B-B4A5B0E04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015" y="858090"/>
            <a:ext cx="3346253" cy="569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17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>
            <a:extLst>
              <a:ext uri="{FF2B5EF4-FFF2-40B4-BE49-F238E27FC236}">
                <a16:creationId xmlns:a16="http://schemas.microsoft.com/office/drawing/2014/main" id="{D122B13F-180F-B22D-28E2-985A09113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8885" y="648650"/>
            <a:ext cx="66224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fontAlgn="base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L’ESERCITAZIONI NAZIONALI</a:t>
            </a:r>
          </a:p>
          <a:p>
            <a:pPr marL="0" marR="0" lvl="0" indent="0" algn="ctr" defTabSz="914400" fontAlgn="base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it-IT" sz="36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Es. Regione Lombardia </a:t>
            </a:r>
          </a:p>
          <a:p>
            <a:pPr marL="0" marR="0" lvl="0" indent="0" algn="ctr" defTabSz="914400" fontAlgn="base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Test su 12 Stabilimenti RIR</a:t>
            </a:r>
          </a:p>
        </p:txBody>
      </p:sp>
      <p:pic>
        <p:nvPicPr>
          <p:cNvPr id="3" name="Immagine 2" descr="Immagine che contiene testo, schermata, Carattere, mappa&#10;&#10;Descrizione generata automaticamente">
            <a:extLst>
              <a:ext uri="{FF2B5EF4-FFF2-40B4-BE49-F238E27FC236}">
                <a16:creationId xmlns:a16="http://schemas.microsoft.com/office/drawing/2014/main" id="{60196374-B8D2-A2B1-8441-FEFD73110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1" y="2218592"/>
            <a:ext cx="4558349" cy="4191585"/>
          </a:xfrm>
          <a:prstGeom prst="rect">
            <a:avLst/>
          </a:prstGeom>
          <a:noFill/>
        </p:spPr>
      </p:pic>
      <p:pic>
        <p:nvPicPr>
          <p:cNvPr id="12" name="Segnaposto contenuto 11" descr="Immagine che contiene testo, mappa, schermata, Carattere&#10;&#10;Descrizione generata automaticamente">
            <a:extLst>
              <a:ext uri="{FF2B5EF4-FFF2-40B4-BE49-F238E27FC236}">
                <a16:creationId xmlns:a16="http://schemas.microsoft.com/office/drawing/2014/main" id="{C2DFED66-8172-8748-753A-E7C9587966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647" y="2218591"/>
            <a:ext cx="4394568" cy="4191585"/>
          </a:xfrm>
        </p:spPr>
      </p:pic>
    </p:spTree>
    <p:extLst>
      <p:ext uri="{BB962C8B-B14F-4D97-AF65-F5344CB8AC3E}">
        <p14:creationId xmlns:p14="http://schemas.microsoft.com/office/powerpoint/2010/main" val="3962146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>
            <a:extLst>
              <a:ext uri="{FF2B5EF4-FFF2-40B4-BE49-F238E27FC236}">
                <a16:creationId xmlns:a16="http://schemas.microsoft.com/office/drawing/2014/main" id="{D122B13F-180F-B22D-28E2-985A09113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071" y="1094758"/>
            <a:ext cx="6442702" cy="7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1529" tIns="15764" rIns="31529" bIns="15764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Helvetica" panose="020B0604020202020204" pitchFamily="34" charset="0"/>
              </a:rPr>
              <a:t>RIPROGRAMMAZIONE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C00000"/>
                </a:solidFill>
                <a:ea typeface="MS PGothic" pitchFamily="34" charset="-128"/>
                <a:cs typeface="Helvetica" panose="020B0604020202020204" pitchFamily="34" charset="0"/>
              </a:rPr>
              <a:t>ESERCITAZIONI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Helvetica" panose="020B0604020202020204" pitchFamily="34" charset="0"/>
              </a:rPr>
              <a:t>IN EMILIA-ROMAGNA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MS PGothic" pitchFamily="34" charset="-128"/>
              <a:cs typeface="Helvetica" panose="020B0604020202020204" pitchFamily="34" charset="0"/>
            </a:endParaRP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8AFB03D9-4184-65D1-BE05-63071B7C5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291930"/>
              </p:ext>
            </p:extLst>
          </p:nvPr>
        </p:nvGraphicFramePr>
        <p:xfrm>
          <a:off x="283753" y="3076671"/>
          <a:ext cx="8961422" cy="3771900"/>
        </p:xfrm>
        <a:graphic>
          <a:graphicData uri="http://schemas.openxmlformats.org/drawingml/2006/table">
            <a:tbl>
              <a:tblPr/>
              <a:tblGrid>
                <a:gridCol w="2760309">
                  <a:extLst>
                    <a:ext uri="{9D8B030D-6E8A-4147-A177-3AD203B41FA5}">
                      <a16:colId xmlns:a16="http://schemas.microsoft.com/office/drawing/2014/main" val="1395356285"/>
                    </a:ext>
                  </a:extLst>
                </a:gridCol>
                <a:gridCol w="1940844">
                  <a:extLst>
                    <a:ext uri="{9D8B030D-6E8A-4147-A177-3AD203B41FA5}">
                      <a16:colId xmlns:a16="http://schemas.microsoft.com/office/drawing/2014/main" val="76856269"/>
                    </a:ext>
                  </a:extLst>
                </a:gridCol>
                <a:gridCol w="996778">
                  <a:extLst>
                    <a:ext uri="{9D8B030D-6E8A-4147-A177-3AD203B41FA5}">
                      <a16:colId xmlns:a16="http://schemas.microsoft.com/office/drawing/2014/main" val="373374625"/>
                    </a:ext>
                  </a:extLst>
                </a:gridCol>
                <a:gridCol w="3263491">
                  <a:extLst>
                    <a:ext uri="{9D8B030D-6E8A-4147-A177-3AD203B41FA5}">
                      <a16:colId xmlns:a16="http://schemas.microsoft.com/office/drawing/2014/main" val="2256322014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  <a:t>INCIDENTI RILEVANTI (RRIL)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03/12/2024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10:00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Yara Italia Spa - Ravenna </a:t>
                      </a:r>
                      <a:b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5364756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INCIDENTI RILEVANTI (RRIL)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03/12/2024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11:00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 dirty="0" err="1">
                          <a:effectLst/>
                          <a:latin typeface="Arial" panose="020B0604020202020204" pitchFamily="34" charset="0"/>
                        </a:rPr>
                        <a:t>Marig</a:t>
                      </a:r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 Esplosivi Industriali </a:t>
                      </a:r>
                      <a:r>
                        <a:rPr lang="it-IT" sz="1100" b="1" i="0" u="none" strike="noStrike" dirty="0" err="1">
                          <a:effectLst/>
                          <a:latin typeface="Arial" panose="020B0604020202020204" pitchFamily="34" charset="0"/>
                        </a:rPr>
                        <a:t>Srl</a:t>
                      </a:r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 - Novafeltria</a:t>
                      </a:r>
                      <a:b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it-IT" sz="1100" b="1" i="0" u="none" strike="noStrike" dirty="0">
                          <a:effectLst/>
                          <a:latin typeface="Arial" panose="020B0604020202020204" pitchFamily="34" charset="0"/>
                        </a:rPr>
                        <a:t>RN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783589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  <a:t>INCIDENTI RILEVANTI (RRIL)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  <a:t>03/12/2024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  <a:t>12:00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  <a:t>Yara -  Ferrara</a:t>
                      </a:r>
                      <a:b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  <a:t>FE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621186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COLLASSO DIGA (CGD)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05/12/2024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10:00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  <a:t>Mignano</a:t>
                      </a:r>
                      <a:b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  <a:t>PC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335239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COLLASSO DIGA (CGD)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05/12/2024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12:00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  <a:t>Santa Maria del Taro</a:t>
                      </a:r>
                      <a:b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  <a:t>PR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0661045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  <a:t>COLLASSO DIGA (CGD)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09/12/2024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10:00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  <a:t>Fontanaluccia</a:t>
                      </a:r>
                      <a:b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  <a:t>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4758946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COLLASSO DIGA (CGD)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09/12/2024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12:00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  <a:t>Riolunato</a:t>
                      </a:r>
                      <a:b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  <a:t>MO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7836159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INCIDENTI RILEVANTI (RRIL)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11/12/2024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10:00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 err="1">
                          <a:effectLst/>
                          <a:latin typeface="Arial" panose="020B0604020202020204" pitchFamily="34" charset="0"/>
                        </a:rPr>
                        <a:t>Reagens</a:t>
                      </a:r>
                      <a: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  <a:t> Spa - San Giorgio di Piano</a:t>
                      </a:r>
                      <a:b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  <a:t>BO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79438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COLLASSO DIGA (CGD)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11/12/2024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effectLst/>
                          <a:latin typeface="Arial" panose="020B0604020202020204" pitchFamily="34" charset="0"/>
                        </a:rPr>
                        <a:t>12:00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  <a:t>Ridracoli</a:t>
                      </a:r>
                      <a:b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it-IT" sz="1100" b="0" i="0" u="none" strike="noStrike" dirty="0">
                          <a:effectLst/>
                          <a:latin typeface="Arial" panose="020B0604020202020204" pitchFamily="34" charset="0"/>
                        </a:rPr>
                        <a:t>FC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7419956"/>
                  </a:ext>
                </a:extLst>
              </a:tr>
            </a:tbl>
          </a:graphicData>
        </a:graphic>
      </p:graphicFrame>
      <p:sp>
        <p:nvSpPr>
          <p:cNvPr id="7" name="Rettangolo 6">
            <a:extLst>
              <a:ext uri="{FF2B5EF4-FFF2-40B4-BE49-F238E27FC236}">
                <a16:creationId xmlns:a16="http://schemas.microsoft.com/office/drawing/2014/main" id="{BB0EFA88-0438-FBB2-2BEF-10F52F0277D7}"/>
              </a:ext>
            </a:extLst>
          </p:cNvPr>
          <p:cNvSpPr/>
          <p:nvPr/>
        </p:nvSpPr>
        <p:spPr>
          <a:xfrm>
            <a:off x="283751" y="3076670"/>
            <a:ext cx="8961423" cy="131367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Immagine che contiene testo, schermata, Carattere, Marchio&#10;&#10;Descrizione generata automaticamente">
            <a:extLst>
              <a:ext uri="{FF2B5EF4-FFF2-40B4-BE49-F238E27FC236}">
                <a16:creationId xmlns:a16="http://schemas.microsoft.com/office/drawing/2014/main" id="{14884FED-A1B2-C674-70F6-7A5D8F9C31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" b="18632"/>
          <a:stretch/>
        </p:blipFill>
        <p:spPr>
          <a:xfrm>
            <a:off x="7466904" y="68422"/>
            <a:ext cx="2179130" cy="295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69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29066" y="1677120"/>
            <a:ext cx="8746909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/>
              <a:t>Tipologia di test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dirty="0"/>
              <a:t>Invio del messaggio IT-</a:t>
            </a:r>
            <a:r>
              <a:rPr lang="it-IT" sz="2000" dirty="0" err="1"/>
              <a:t>alert</a:t>
            </a:r>
            <a:r>
              <a:rPr lang="it-IT" sz="2000" dirty="0"/>
              <a:t> alla popolazione presente in un determinato territorio regionale, con rimando alla compilazione di un questionario on-line per i cittadini e ad una relazione di sintesi finale stilata a livello regionale sul funzionamento del sistema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000" dirty="0"/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/>
              <a:t>TEST già effettuati in Emilia-Romagna</a:t>
            </a:r>
            <a:r>
              <a:rPr lang="it-IT" sz="2000" dirty="0"/>
              <a:t> </a:t>
            </a:r>
          </a:p>
          <a:p>
            <a:pPr marL="342900" indent="-342900" algn="just" defTabSz="914400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000" b="1" dirty="0">
                <a:sym typeface="Arial"/>
              </a:rPr>
              <a:t>10 luglio 2023 </a:t>
            </a:r>
            <a:r>
              <a:rPr lang="it-IT" sz="2000" dirty="0">
                <a:sym typeface="Arial"/>
              </a:rPr>
              <a:t>– Test a livello regionale sul funzionamento del sistema</a:t>
            </a:r>
          </a:p>
          <a:p>
            <a:pPr marL="342900" indent="-342900" algn="just" defTabSz="914400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000" b="1" dirty="0">
                <a:sym typeface="Arial"/>
              </a:rPr>
              <a:t>20 dicembre 2023 </a:t>
            </a:r>
            <a:r>
              <a:rPr lang="it-IT" sz="2000" dirty="0">
                <a:sym typeface="Arial"/>
              </a:rPr>
              <a:t>– Collasso grande diga – Diga di Conca – provincia di Rimini</a:t>
            </a:r>
          </a:p>
          <a:p>
            <a:pPr marL="342900" indent="-342900" algn="just" defTabSz="914400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000" b="1" dirty="0">
                <a:sym typeface="Arial"/>
              </a:rPr>
              <a:t>24 gennaio 2024 </a:t>
            </a:r>
            <a:r>
              <a:rPr lang="it-IT" sz="2000" dirty="0">
                <a:sym typeface="Arial"/>
              </a:rPr>
              <a:t>– </a:t>
            </a:r>
            <a:r>
              <a:rPr lang="it-IT" sz="2000" b="1" dirty="0">
                <a:sym typeface="Arial"/>
              </a:rPr>
              <a:t>Incidente Rilevante in uno stabilimento soggetto alla direttiva Seveso – Ditta SCAM, Comune di Modena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000" dirty="0">
              <a:sym typeface="Arial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630610" y="338325"/>
            <a:ext cx="4995486" cy="7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1529" tIns="15764" rIns="31529" bIns="15764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FASE di SPERIMENTAZIONE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MS PGothic" pitchFamily="34" charset="-128"/>
                <a:cs typeface="Helvetica" panose="020B0604020202020204" pitchFamily="34" charset="0"/>
              </a:rPr>
              <a:t>E</a:t>
            </a:r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MILIA-ROMAGNA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MS PGothic" pitchFamily="34" charset="-128"/>
              <a:cs typeface="Helvetica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A5167EC-CBAE-695F-9A91-9D85DFE0A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3459" y="832761"/>
            <a:ext cx="1330036" cy="5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72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3CAA26A-E2D9-7710-F5CA-45FEDCD2A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459" y="832761"/>
            <a:ext cx="1330036" cy="55212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4854262-4777-61E8-07E3-1B9D4093280D}"/>
              </a:ext>
            </a:extLst>
          </p:cNvPr>
          <p:cNvSpPr txBox="1"/>
          <p:nvPr/>
        </p:nvSpPr>
        <p:spPr>
          <a:xfrm>
            <a:off x="704532" y="1407842"/>
            <a:ext cx="905890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600" dirty="0"/>
              <a:t>Obiettivi delle esercitazioni:</a:t>
            </a:r>
          </a:p>
          <a:p>
            <a:pPr algn="just"/>
            <a:endParaRPr lang="it-IT" sz="2600" dirty="0"/>
          </a:p>
          <a:p>
            <a:pPr marL="342900" indent="-342900">
              <a:buFont typeface="+mj-lt"/>
              <a:buAutoNum type="arabicPeriod"/>
            </a:pPr>
            <a:r>
              <a:rPr lang="it-IT" sz="2600" u="sng" dirty="0"/>
              <a:t>Verificare l’operatività di IT-</a:t>
            </a:r>
            <a:r>
              <a:rPr lang="it-IT" sz="2600" u="sng" dirty="0" err="1"/>
              <a:t>Alert</a:t>
            </a:r>
            <a:r>
              <a:rPr lang="it-IT" sz="2600" u="sng" dirty="0"/>
              <a:t> </a:t>
            </a:r>
            <a:r>
              <a:rPr lang="it-IT" sz="2600" dirty="0"/>
              <a:t>su porzioni ridotte e circoscritte di territorio testando indicazioni operative e tecnologia.</a:t>
            </a:r>
          </a:p>
          <a:p>
            <a:pPr marL="342900" indent="-342900">
              <a:buFont typeface="+mj-lt"/>
              <a:buAutoNum type="arabicPeriod"/>
            </a:pPr>
            <a:endParaRPr lang="it-IT" sz="2600" dirty="0"/>
          </a:p>
          <a:p>
            <a:pPr marL="342900" indent="-342900">
              <a:buFont typeface="+mj-lt"/>
              <a:buAutoNum type="arabicPeriod"/>
            </a:pPr>
            <a:r>
              <a:rPr lang="it-IT" sz="2600" dirty="0"/>
              <a:t>Permettere alle </a:t>
            </a:r>
            <a:r>
              <a:rPr lang="it-IT" sz="2600" u="sng" dirty="0"/>
              <a:t>persone di acquisire confidenza </a:t>
            </a:r>
            <a:r>
              <a:rPr lang="it-IT" sz="2600" dirty="0"/>
              <a:t>con la ricezione del messaggio per scenari di rischio specifici, con testo declinato in base al rischio e al sito interessato.</a:t>
            </a:r>
          </a:p>
          <a:p>
            <a:pPr marL="342900" indent="-342900">
              <a:buFont typeface="+mj-lt"/>
              <a:buAutoNum type="arabicPeriod"/>
            </a:pPr>
            <a:endParaRPr lang="it-IT" sz="2600" dirty="0"/>
          </a:p>
          <a:p>
            <a:pPr marL="342900" indent="-342900">
              <a:buFont typeface="+mj-lt"/>
              <a:buAutoNum type="arabicPeriod"/>
            </a:pPr>
            <a:r>
              <a:rPr lang="it-IT" sz="2600" u="sng" dirty="0">
                <a:sym typeface="Arial"/>
              </a:rPr>
              <a:t>Opportunità di crescita della consapevolezza </a:t>
            </a:r>
            <a:r>
              <a:rPr lang="it-IT" sz="2600" dirty="0">
                <a:sym typeface="Arial"/>
              </a:rPr>
              <a:t>dei comportamenti corretti da adottare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64E14CA9-B544-874A-1D15-79EC89B3F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9515" y="556511"/>
            <a:ext cx="8292974" cy="40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1529" tIns="15764" rIns="31529" bIns="15764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Helvetica" panose="020B0604020202020204" pitchFamily="34" charset="0"/>
              </a:rPr>
              <a:t>L’ESERCITAZIONI NAZIONALI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MS PGothic" pitchFamily="34" charset="-128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881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21D3D-6051-2174-497D-5AC2ACBEF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3C60BD82-B912-A4D9-F7BD-2DE09CE34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459" y="832761"/>
            <a:ext cx="1330036" cy="552128"/>
          </a:xfrm>
          <a:prstGeom prst="rect">
            <a:avLst/>
          </a:prstGeom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F7A889A6-CE0C-CB6E-2CAB-3AD717060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495" y="338325"/>
            <a:ext cx="9144000" cy="7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1529" tIns="15764" rIns="31529" bIns="15764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C00000"/>
                </a:solidFill>
                <a:latin typeface="Calibri"/>
                <a:ea typeface="MS PGothic" pitchFamily="34" charset="-128"/>
                <a:cs typeface="Helvetica" panose="020B0604020202020204" pitchFamily="34" charset="0"/>
              </a:rPr>
              <a:t>ESERCITAZIONI RIR IT-ALERT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C00000"/>
                </a:solidFill>
                <a:latin typeface="Calibri"/>
                <a:ea typeface="MS PGothic" pitchFamily="34" charset="-128"/>
                <a:cs typeface="Helvetica" panose="020B0604020202020204" pitchFamily="34" charset="0"/>
              </a:rPr>
              <a:t>Emilia-Romagna 03 dicembre 2024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9848CF3-774D-A261-884B-C2F301B86BF6}"/>
              </a:ext>
            </a:extLst>
          </p:cNvPr>
          <p:cNvSpPr txBox="1"/>
          <p:nvPr/>
        </p:nvSpPr>
        <p:spPr>
          <a:xfrm>
            <a:off x="289495" y="1235573"/>
            <a:ext cx="3655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INCIDENTE RILEVANTE IN UNO STABILEMENTO SOGGETO ALLA DIRETTIVA SEVESO</a:t>
            </a:r>
          </a:p>
          <a:p>
            <a:r>
              <a:rPr lang="it-IT" sz="2000" b="1" dirty="0">
                <a:solidFill>
                  <a:srgbClr val="C00000"/>
                </a:solidFill>
              </a:rPr>
              <a:t>(DGL 105/2015)</a:t>
            </a:r>
          </a:p>
        </p:txBody>
      </p:sp>
      <p:pic>
        <p:nvPicPr>
          <p:cNvPr id="3" name="Immagine 2" descr="Immagine che contiene mappa, atlante, testo&#10;&#10;Descrizione generata automaticamente">
            <a:extLst>
              <a:ext uri="{FF2B5EF4-FFF2-40B4-BE49-F238E27FC236}">
                <a16:creationId xmlns:a16="http://schemas.microsoft.com/office/drawing/2014/main" id="{C8B5BC46-AE12-08CE-5CA0-1C7FB3130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76"/>
          <a:stretch/>
        </p:blipFill>
        <p:spPr>
          <a:xfrm>
            <a:off x="4364063" y="1384889"/>
            <a:ext cx="4997004" cy="5255944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9DF0333A-EBE7-4BB2-5E9C-0F17D04E953B}"/>
              </a:ext>
            </a:extLst>
          </p:cNvPr>
          <p:cNvSpPr/>
          <p:nvPr/>
        </p:nvSpPr>
        <p:spPr>
          <a:xfrm>
            <a:off x="7094952" y="5001814"/>
            <a:ext cx="1673525" cy="16390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14680A7-D0C6-85E2-1CCE-F1027F388F4C}"/>
              </a:ext>
            </a:extLst>
          </p:cNvPr>
          <p:cNvSpPr txBox="1"/>
          <p:nvPr/>
        </p:nvSpPr>
        <p:spPr>
          <a:xfrm>
            <a:off x="289495" y="2775495"/>
            <a:ext cx="35021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</a:rPr>
              <a:t>03 DICEMBRE</a:t>
            </a:r>
          </a:p>
          <a:p>
            <a:r>
              <a:rPr lang="it-IT" sz="3200" b="1" dirty="0">
                <a:solidFill>
                  <a:srgbClr val="C00000"/>
                </a:solidFill>
              </a:rPr>
              <a:t>ORE 11:00</a:t>
            </a:r>
          </a:p>
          <a:p>
            <a:endParaRPr lang="it-IT" sz="3200" b="1" dirty="0">
              <a:solidFill>
                <a:srgbClr val="C00000"/>
              </a:solidFill>
            </a:endParaRPr>
          </a:p>
          <a:p>
            <a:r>
              <a:rPr lang="it-IT" sz="3200" b="1" dirty="0">
                <a:solidFill>
                  <a:srgbClr val="C00000"/>
                </a:solidFill>
              </a:rPr>
              <a:t>MARIG ESPLOSIVI INDUSTRIALI</a:t>
            </a:r>
          </a:p>
          <a:p>
            <a:r>
              <a:rPr lang="it-IT" sz="3200" b="1" dirty="0">
                <a:solidFill>
                  <a:srgbClr val="C00000"/>
                </a:solidFill>
              </a:rPr>
              <a:t>RIMINI</a:t>
            </a:r>
          </a:p>
        </p:txBody>
      </p:sp>
    </p:spTree>
    <p:extLst>
      <p:ext uri="{BB962C8B-B14F-4D97-AF65-F5344CB8AC3E}">
        <p14:creationId xmlns:p14="http://schemas.microsoft.com/office/powerpoint/2010/main" val="954593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3CAA26A-E2D9-7710-F5CA-45FEDCD2A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3459" y="832761"/>
            <a:ext cx="1330036" cy="552128"/>
          </a:xfrm>
          <a:prstGeom prst="rect">
            <a:avLst/>
          </a:prstGeom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EC2BD7B4-1456-4930-C46A-7720C5114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7511"/>
            <a:ext cx="9144000" cy="7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1529" tIns="15764" rIns="31529" bIns="15764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C00000"/>
                </a:solidFill>
                <a:latin typeface="Calibri"/>
                <a:ea typeface="MS PGothic" pitchFamily="34" charset="-128"/>
                <a:cs typeface="Helvetica" panose="020B0604020202020204" pitchFamily="34" charset="0"/>
              </a:rPr>
              <a:t>ESERCITAZIONE IT-ALERT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C00000"/>
                </a:solidFill>
                <a:latin typeface="Calibri"/>
                <a:ea typeface="MS PGothic" pitchFamily="34" charset="-128"/>
                <a:cs typeface="Helvetica" panose="020B0604020202020204" pitchFamily="34" charset="0"/>
              </a:rPr>
              <a:t>INCIDENTE RILEVANTE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MS PGothic" pitchFamily="34" charset="-128"/>
              <a:cs typeface="Helvetica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2B849BD-13EE-3AE3-F15A-95DDC36556C5}"/>
              </a:ext>
            </a:extLst>
          </p:cNvPr>
          <p:cNvSpPr txBox="1"/>
          <p:nvPr/>
        </p:nvSpPr>
        <p:spPr>
          <a:xfrm>
            <a:off x="472505" y="1552542"/>
            <a:ext cx="907246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it-IT" b="1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it-IT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Soggetto responsabile dell’invio del messaggio IT-</a:t>
            </a:r>
            <a:r>
              <a:rPr lang="it-IT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alert</a:t>
            </a:r>
            <a:r>
              <a:rPr lang="it-IT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it-IT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il </a:t>
            </a:r>
            <a:r>
              <a:rPr lang="it-IT" b="1" u="sng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Prefetto</a:t>
            </a:r>
            <a:r>
              <a:rPr lang="it-IT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in quanto coordinatore dell’attuazione del PEE comunica al DPC l’attivazione della Fase di </a:t>
            </a:r>
            <a:r>
              <a:rPr lang="it-IT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Pre</a:t>
            </a:r>
            <a:r>
              <a:rPr lang="it-IT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allarme / Allarme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it-IT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it-IT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Il messaggio di </a:t>
            </a:r>
            <a:r>
              <a:rPr lang="it-IT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IT-</a:t>
            </a:r>
            <a:r>
              <a:rPr lang="it-IT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alert</a:t>
            </a:r>
            <a:r>
              <a:rPr lang="it-IT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è </a:t>
            </a:r>
            <a:r>
              <a:rPr lang="it-IT" b="1" u="sng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inviato in modalità manuale dal DPC </a:t>
            </a:r>
            <a:r>
              <a:rPr lang="it-IT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su richiesta della Prefettura</a:t>
            </a:r>
            <a:r>
              <a:rPr lang="it-IT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– UTG competente.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it-IT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it-IT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L’effettivo invio del messaggio IT-</a:t>
            </a:r>
            <a:r>
              <a:rPr lang="it-IT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Alert</a:t>
            </a:r>
            <a:r>
              <a:rPr lang="it-IT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it-IT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è comunicato dal DPC alle sale operative delle Regioni </a:t>
            </a:r>
            <a:r>
              <a:rPr lang="it-IT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 delle Province autonome interessate.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l"/>
            <a:r>
              <a:rPr lang="it-IT" sz="1800" b="0" i="0" u="none" strike="noStrike" baseline="0" dirty="0">
                <a:latin typeface="CIDFont+F1"/>
              </a:rPr>
              <a:t>Rispetto agli stati di attuazione del PEE (attenzione, preallarme, allarme), il “messaggio” IT-</a:t>
            </a:r>
            <a:r>
              <a:rPr lang="it-IT" sz="1800" b="0" i="0" u="none" strike="noStrike" baseline="0" dirty="0" err="1">
                <a:latin typeface="CIDFont+F1"/>
              </a:rPr>
              <a:t>alert</a:t>
            </a:r>
            <a:r>
              <a:rPr lang="it-IT" sz="1800" b="0" i="0" u="none" strike="noStrike" baseline="0" dirty="0">
                <a:latin typeface="CIDFont+F1"/>
              </a:rPr>
              <a:t> viene attivato nella fase di </a:t>
            </a:r>
            <a:r>
              <a:rPr lang="it-IT" sz="1800" b="1" i="0" u="sng" strike="noStrike" baseline="0" dirty="0">
                <a:latin typeface="CIDFont+F1"/>
              </a:rPr>
              <a:t>preallarme</a:t>
            </a:r>
            <a:r>
              <a:rPr lang="it-IT" sz="1800" b="0" i="0" u="sng" strike="noStrike" baseline="0" dirty="0">
                <a:latin typeface="CIDFont+F1"/>
              </a:rPr>
              <a:t> </a:t>
            </a:r>
            <a:r>
              <a:rPr lang="it-IT" sz="1800" b="1" i="0" u="sng" strike="noStrike" baseline="0" dirty="0">
                <a:latin typeface="CIDFont+F1"/>
              </a:rPr>
              <a:t>o</a:t>
            </a:r>
            <a:r>
              <a:rPr lang="it-IT" sz="1800" b="0" i="0" u="sng" strike="noStrike" baseline="0" dirty="0">
                <a:latin typeface="CIDFont+F1"/>
              </a:rPr>
              <a:t> in quella di </a:t>
            </a:r>
            <a:r>
              <a:rPr lang="it-IT" sz="1800" b="1" i="0" u="sng" strike="noStrike" baseline="0" dirty="0">
                <a:latin typeface="CIDFont+F1"/>
              </a:rPr>
              <a:t>allarme se non preceduta dal preallarme</a:t>
            </a:r>
            <a:r>
              <a:rPr lang="it-IT" sz="1800" b="1" i="0" u="none" strike="noStrike" baseline="0" dirty="0">
                <a:latin typeface="CIDFont+F1"/>
              </a:rPr>
              <a:t>.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769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logo, Carattere, simbolo&#10;&#10;Descrizione generata automaticamente">
            <a:extLst>
              <a:ext uri="{FF2B5EF4-FFF2-40B4-BE49-F238E27FC236}">
                <a16:creationId xmlns:a16="http://schemas.microsoft.com/office/drawing/2014/main" id="{7E6B6C46-6DC8-0F70-517C-0B18C7A779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74" y="314550"/>
            <a:ext cx="1039368" cy="94792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71F5DE8-A46C-FF8A-D0E7-373B35B8E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3459" y="832761"/>
            <a:ext cx="1330036" cy="55212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1865CF3-1815-4208-DE7F-FAAAF337364E}"/>
              </a:ext>
            </a:extLst>
          </p:cNvPr>
          <p:cNvSpPr txBox="1"/>
          <p:nvPr/>
        </p:nvSpPr>
        <p:spPr>
          <a:xfrm>
            <a:off x="171052" y="1893565"/>
            <a:ext cx="44009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/>
              <a:t>Comune</a:t>
            </a:r>
            <a:r>
              <a:rPr lang="it-IT" dirty="0"/>
              <a:t>: Novafeltria</a:t>
            </a:r>
          </a:p>
          <a:p>
            <a:r>
              <a:rPr lang="it-IT" b="1" u="sng" dirty="0"/>
              <a:t>Comuni coinvolti dal messaggio IT-ALERT </a:t>
            </a:r>
            <a:r>
              <a:rPr lang="it-IT" dirty="0"/>
              <a:t>(</a:t>
            </a:r>
            <a:r>
              <a:rPr lang="it-IT" i="1" dirty="0"/>
              <a:t>raggio di </a:t>
            </a:r>
            <a:r>
              <a:rPr lang="it-IT" b="1" i="1" u="sng" dirty="0"/>
              <a:t>3 km </a:t>
            </a:r>
            <a:r>
              <a:rPr lang="it-IT" i="1" dirty="0"/>
              <a:t>da stabilimento</a:t>
            </a:r>
            <a:r>
              <a:rPr lang="it-IT" dirty="0"/>
              <a:t>): Novafeltria, Maiolo, Pennabilli, Sant’Agata Feltria.  </a:t>
            </a:r>
          </a:p>
          <a:p>
            <a:r>
              <a:rPr lang="it-IT" b="1" u="sng" dirty="0"/>
              <a:t>Stima popolazione coinvolta:</a:t>
            </a:r>
            <a:r>
              <a:rPr lang="it-IT" i="1" dirty="0"/>
              <a:t>≃ 2824</a:t>
            </a:r>
          </a:p>
          <a:p>
            <a:endParaRPr lang="it-IT" dirty="0"/>
          </a:p>
          <a:p>
            <a:r>
              <a:rPr lang="it-IT" b="1" dirty="0"/>
              <a:t>PIANO EMERGENZA ESTERNO</a:t>
            </a:r>
            <a:r>
              <a:rPr lang="it-IT" dirty="0"/>
              <a:t>: si (</a:t>
            </a:r>
            <a:r>
              <a:rPr lang="it-IT" i="1" dirty="0"/>
              <a:t>2021</a:t>
            </a:r>
            <a:r>
              <a:rPr lang="it-IT" dirty="0"/>
              <a:t>)</a:t>
            </a:r>
            <a:endParaRPr lang="it-IT" dirty="0">
              <a:highlight>
                <a:srgbClr val="FFFF00"/>
              </a:highlight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0CB6B49-4D9C-C9E3-1C94-8FD2FBDC7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2399071"/>
            <a:ext cx="4643021" cy="404320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055134D-4B8B-2876-8801-5C1530C5CB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85"/>
          <a:stretch/>
        </p:blipFill>
        <p:spPr>
          <a:xfrm>
            <a:off x="309979" y="4373054"/>
            <a:ext cx="2021222" cy="14631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6ABC3A6B-E028-4DDB-CF54-E826D6D65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979" y="274876"/>
            <a:ext cx="9144000" cy="7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1529" tIns="15764" rIns="31529" bIns="15764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TEST IT-</a:t>
            </a:r>
            <a:r>
              <a:rPr lang="it-IT" sz="2400" b="1" dirty="0" err="1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alert</a:t>
            </a:r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 </a:t>
            </a:r>
          </a:p>
          <a:p>
            <a:pPr algn="ctr"/>
            <a:r>
              <a:rPr lang="it-IT" sz="2400" b="1" dirty="0" err="1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Marig</a:t>
            </a:r>
            <a:r>
              <a:rPr lang="it-IT" sz="2400" b="1" dirty="0">
                <a:solidFill>
                  <a:schemeClr val="tx1"/>
                </a:solidFill>
              </a:rPr>
              <a:t> </a:t>
            </a:r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Esplosivi Industriali </a:t>
            </a:r>
            <a:r>
              <a:rPr lang="it-IT" sz="2400" b="1" dirty="0" err="1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Srl</a:t>
            </a:r>
            <a:endParaRPr lang="it-IT" sz="2400" b="1" dirty="0">
              <a:solidFill>
                <a:srgbClr val="C00000"/>
              </a:solidFill>
              <a:latin typeface="+mj-lt"/>
              <a:ea typeface="MS PGothic" pitchFamily="34" charset="-128"/>
              <a:cs typeface="Helvetica" panose="020B060402020202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9F88DD1-7AAF-8CBD-92F0-E06E09984B88}"/>
              </a:ext>
            </a:extLst>
          </p:cNvPr>
          <p:cNvSpPr/>
          <p:nvPr/>
        </p:nvSpPr>
        <p:spPr>
          <a:xfrm>
            <a:off x="171052" y="1337614"/>
            <a:ext cx="5529566" cy="480815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i="1" dirty="0">
                <a:solidFill>
                  <a:schemeClr val="tx1"/>
                </a:solidFill>
              </a:rPr>
              <a:t>Deposito di esplosivi per successiva vendita e trasporto</a:t>
            </a:r>
          </a:p>
        </p:txBody>
      </p:sp>
    </p:spTree>
    <p:extLst>
      <p:ext uri="{BB962C8B-B14F-4D97-AF65-F5344CB8AC3E}">
        <p14:creationId xmlns:p14="http://schemas.microsoft.com/office/powerpoint/2010/main" val="116212372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71774" y="1256601"/>
            <a:ext cx="92753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SCENARIO DI EMERGENZA DA PEE: </a:t>
            </a:r>
          </a:p>
          <a:p>
            <a:endParaRPr lang="it-IT" sz="2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" name="Immagine 1" descr="Immagine che contiene testo, logo, Carattere, simbolo&#10;&#10;Descrizione generata automaticamente">
            <a:extLst>
              <a:ext uri="{FF2B5EF4-FFF2-40B4-BE49-F238E27FC236}">
                <a16:creationId xmlns:a16="http://schemas.microsoft.com/office/drawing/2014/main" id="{7E6B6C46-6DC8-0F70-517C-0B18C7A779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74" y="314550"/>
            <a:ext cx="1039368" cy="947928"/>
          </a:xfrm>
          <a:prstGeom prst="rect">
            <a:avLst/>
          </a:prstGeom>
        </p:spPr>
      </p:pic>
      <p:sp>
        <p:nvSpPr>
          <p:cNvPr id="3" name="Text Box 8">
            <a:extLst>
              <a:ext uri="{FF2B5EF4-FFF2-40B4-BE49-F238E27FC236}">
                <a16:creationId xmlns:a16="http://schemas.microsoft.com/office/drawing/2014/main" id="{803C6A93-9302-F746-9B8B-E08F57307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505" y="258304"/>
            <a:ext cx="9144000" cy="7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1529" tIns="15764" rIns="31529" bIns="15764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TEST IT-</a:t>
            </a:r>
            <a:r>
              <a:rPr lang="it-IT" sz="2400" b="1" dirty="0" err="1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alert</a:t>
            </a:r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PROVINCIA di RIMINI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71F5DE8-A46C-FF8A-D0E7-373B35B8E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3459" y="832761"/>
            <a:ext cx="1330036" cy="55212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1062897-9916-399E-3564-BE9CD7E98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73" y="1720409"/>
            <a:ext cx="7948349" cy="257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8127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605F96-1372-9F3F-A59A-0B45B3B830B5}"/>
              </a:ext>
            </a:extLst>
          </p:cNvPr>
          <p:cNvSpPr txBox="1"/>
          <p:nvPr/>
        </p:nvSpPr>
        <p:spPr>
          <a:xfrm>
            <a:off x="982300" y="1268508"/>
            <a:ext cx="8306555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it-IT" sz="2000" dirty="0">
                <a:solidFill>
                  <a:prstClr val="black"/>
                </a:solidFill>
                <a:latin typeface="Calibri"/>
              </a:rPr>
              <a:t>Che cos'è IT – ALERT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 quadro normativo di riferimento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it-IT" sz="2000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 quali emergenza può essere usato?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it-IT" sz="2000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it-IT" sz="2000" dirty="0">
                <a:solidFill>
                  <a:prstClr val="black"/>
                </a:solidFill>
                <a:latin typeface="Calibri"/>
              </a:rPr>
              <a:t>Le regole di utilizzo: le indicazioni operative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it-IT" sz="2000" dirty="0">
                <a:solidFill>
                  <a:prstClr val="black"/>
                </a:solidFill>
                <a:latin typeface="Calibri"/>
              </a:rPr>
              <a:t>Il legame tra pianificazione di protezione civile e le indicazioni operative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it-IT" sz="2000" dirty="0">
                <a:solidFill>
                  <a:prstClr val="black"/>
                </a:solidFill>
                <a:latin typeface="Calibri"/>
              </a:rPr>
              <a:t>Chi manda il messaggio IT – </a:t>
            </a:r>
            <a:r>
              <a:rPr lang="it-IT" sz="2000" dirty="0" err="1">
                <a:solidFill>
                  <a:prstClr val="black"/>
                </a:solidFill>
                <a:latin typeface="Calibri"/>
              </a:rPr>
              <a:t>Alert</a:t>
            </a:r>
            <a:endParaRPr lang="it-IT" sz="2000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it-IT" sz="2000" dirty="0">
                <a:solidFill>
                  <a:prstClr val="black"/>
                </a:solidFill>
                <a:latin typeface="Calibri"/>
              </a:rPr>
              <a:t>Che tecnologia usa IT – </a:t>
            </a:r>
            <a:r>
              <a:rPr lang="it-IT" sz="2000" dirty="0" err="1">
                <a:solidFill>
                  <a:prstClr val="black"/>
                </a:solidFill>
                <a:latin typeface="Calibri"/>
              </a:rPr>
              <a:t>Alert</a:t>
            </a:r>
            <a:endParaRPr lang="it-IT" sz="2000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it-IT" sz="2000" dirty="0">
                <a:solidFill>
                  <a:prstClr val="black"/>
                </a:solidFill>
                <a:latin typeface="Calibri"/>
              </a:rPr>
              <a:t>LE ESERCITAZIONI DI DICEMBRE 2024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D122B13F-180F-B22D-28E2-985A09113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4329"/>
            <a:ext cx="8292974" cy="40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1529" tIns="15764" rIns="31529" bIns="15764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Helvetica" panose="020B0604020202020204" pitchFamily="34" charset="0"/>
              </a:rPr>
              <a:t>Di cosa parleremo?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MS PGothic" pitchFamily="34" charset="-128"/>
              <a:cs typeface="Helvetica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5AEA0BB-CB87-922E-D579-38E0055EE504}"/>
              </a:ext>
            </a:extLst>
          </p:cNvPr>
          <p:cNvSpPr/>
          <p:nvPr/>
        </p:nvSpPr>
        <p:spPr>
          <a:xfrm>
            <a:off x="800100" y="5410200"/>
            <a:ext cx="6000750" cy="714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0273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CA812D57-0F5A-580C-00D1-9475757ED074}"/>
              </a:ext>
            </a:extLst>
          </p:cNvPr>
          <p:cNvSpPr/>
          <p:nvPr/>
        </p:nvSpPr>
        <p:spPr>
          <a:xfrm rot="18930321">
            <a:off x="-81027" y="2952063"/>
            <a:ext cx="511433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800" b="1" cap="none" spc="50" dirty="0">
                <a:ln w="0">
                  <a:gradFill>
                    <a:gsLst>
                      <a:gs pos="4900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bg1">
                    <a:lumMod val="95000"/>
                    <a:alpha val="16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ESERCITAZIONE / SIMULAZIONE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3CAA26A-E2D9-7710-F5CA-45FEDCD2A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459" y="832761"/>
            <a:ext cx="1330036" cy="552128"/>
          </a:xfrm>
          <a:prstGeom prst="rect">
            <a:avLst/>
          </a:prstGeom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EC2BD7B4-1456-4930-C46A-7720C5114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7511"/>
            <a:ext cx="9144000" cy="7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1529" tIns="15764" rIns="31529" bIns="15764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C00000"/>
                </a:solidFill>
                <a:latin typeface="Calibri"/>
                <a:ea typeface="MS PGothic" pitchFamily="34" charset="-128"/>
                <a:cs typeface="Helvetica" panose="020B0604020202020204" pitchFamily="34" charset="0"/>
              </a:rPr>
              <a:t>ESERCITAZIONE IT-ALERT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C00000"/>
                </a:solidFill>
                <a:latin typeface="Calibri"/>
                <a:ea typeface="MS PGothic" pitchFamily="34" charset="-128"/>
                <a:cs typeface="Helvetica" panose="020B0604020202020204" pitchFamily="34" charset="0"/>
              </a:rPr>
              <a:t>INCIDENTE RILEVANTE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MS PGothic" pitchFamily="34" charset="-128"/>
              <a:cs typeface="Helvetica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BFC927B-F1E7-DFDE-63C8-9D6A29B77C54}"/>
              </a:ext>
            </a:extLst>
          </p:cNvPr>
          <p:cNvSpPr txBox="1"/>
          <p:nvPr/>
        </p:nvSpPr>
        <p:spPr>
          <a:xfrm>
            <a:off x="611756" y="3309957"/>
            <a:ext cx="141367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GESTORE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6D9A3DB-F884-ACDE-178A-ECA4E096876B}"/>
              </a:ext>
            </a:extLst>
          </p:cNvPr>
          <p:cNvSpPr txBox="1"/>
          <p:nvPr/>
        </p:nvSpPr>
        <p:spPr>
          <a:xfrm>
            <a:off x="2730530" y="3309957"/>
            <a:ext cx="163452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it-IT" sz="2000" dirty="0"/>
              <a:t>PREFETTURA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15210C6-6CBE-15F7-9DE7-D7034AC92742}"/>
              </a:ext>
            </a:extLst>
          </p:cNvPr>
          <p:cNvSpPr txBox="1"/>
          <p:nvPr/>
        </p:nvSpPr>
        <p:spPr>
          <a:xfrm>
            <a:off x="5047435" y="2871026"/>
            <a:ext cx="1829117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DIPARTIMENTO NAZIONALE </a:t>
            </a:r>
          </a:p>
          <a:p>
            <a:pPr algn="ctr"/>
            <a:r>
              <a:rPr lang="it-IT" sz="2000" dirty="0"/>
              <a:t>PROTEZIONE </a:t>
            </a:r>
          </a:p>
          <a:p>
            <a:pPr algn="ctr"/>
            <a:r>
              <a:rPr lang="it-IT" sz="2000" dirty="0"/>
              <a:t>CIVILE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6EA61FB-E192-3011-1CB0-753502188EDF}"/>
              </a:ext>
            </a:extLst>
          </p:cNvPr>
          <p:cNvSpPr txBox="1"/>
          <p:nvPr/>
        </p:nvSpPr>
        <p:spPr>
          <a:xfrm>
            <a:off x="7604378" y="3002181"/>
            <a:ext cx="1829117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INVIO DEL MESSAGGIO</a:t>
            </a:r>
          </a:p>
          <a:p>
            <a:pPr algn="ctr"/>
            <a:r>
              <a:rPr lang="it-IT" sz="2000" dirty="0"/>
              <a:t> IT-ALERT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D97B4A4-1E87-04E5-DDA1-875AEC4B0AFA}"/>
              </a:ext>
            </a:extLst>
          </p:cNvPr>
          <p:cNvSpPr txBox="1"/>
          <p:nvPr/>
        </p:nvSpPr>
        <p:spPr>
          <a:xfrm>
            <a:off x="472505" y="1894785"/>
            <a:ext cx="6876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/>
              <a:t>FLUSSO DELLE COMUNICAZIONI PER ATTIVAZIONE DEL MESSAGGIO</a:t>
            </a:r>
            <a:r>
              <a:rPr lang="it-IT" dirty="0"/>
              <a:t>:</a:t>
            </a:r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43ACEA77-0288-49B1-00B0-6BB07EBD0801}"/>
              </a:ext>
            </a:extLst>
          </p:cNvPr>
          <p:cNvSpPr/>
          <p:nvPr/>
        </p:nvSpPr>
        <p:spPr>
          <a:xfrm>
            <a:off x="2157984" y="3496170"/>
            <a:ext cx="466344" cy="7315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1D096127-16A3-34A2-C83C-94387577C3A7}"/>
              </a:ext>
            </a:extLst>
          </p:cNvPr>
          <p:cNvSpPr/>
          <p:nvPr/>
        </p:nvSpPr>
        <p:spPr>
          <a:xfrm>
            <a:off x="4486656" y="3473310"/>
            <a:ext cx="466344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CEE518A4-7A37-B928-806A-519DE44B36C6}"/>
              </a:ext>
            </a:extLst>
          </p:cNvPr>
          <p:cNvSpPr/>
          <p:nvPr/>
        </p:nvSpPr>
        <p:spPr>
          <a:xfrm>
            <a:off x="7007293" y="3467751"/>
            <a:ext cx="466344" cy="7315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9CD1884B-7E96-9C70-FD20-9CB6A21E50AA}"/>
              </a:ext>
            </a:extLst>
          </p:cNvPr>
          <p:cNvCxnSpPr>
            <a:cxnSpLocks/>
          </p:cNvCxnSpPr>
          <p:nvPr/>
        </p:nvCxnSpPr>
        <p:spPr>
          <a:xfrm>
            <a:off x="2391156" y="3658829"/>
            <a:ext cx="0" cy="8010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BFD919B-0D47-D686-B809-BF91ABB65423}"/>
              </a:ext>
            </a:extLst>
          </p:cNvPr>
          <p:cNvSpPr txBox="1"/>
          <p:nvPr/>
        </p:nvSpPr>
        <p:spPr>
          <a:xfrm>
            <a:off x="1185059" y="4377620"/>
            <a:ext cx="241219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i="1" dirty="0"/>
              <a:t>Fase di preallarme o allarme (se non preceduta da preallarme)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F861B71A-285E-E6F7-3464-FFA60C481748}"/>
              </a:ext>
            </a:extLst>
          </p:cNvPr>
          <p:cNvCxnSpPr>
            <a:cxnSpLocks/>
          </p:cNvCxnSpPr>
          <p:nvPr/>
        </p:nvCxnSpPr>
        <p:spPr>
          <a:xfrm>
            <a:off x="7232904" y="3658829"/>
            <a:ext cx="0" cy="8010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8A32A8A-4A8D-653B-1736-D0C85B958884}"/>
              </a:ext>
            </a:extLst>
          </p:cNvPr>
          <p:cNvSpPr txBox="1"/>
          <p:nvPr/>
        </p:nvSpPr>
        <p:spPr>
          <a:xfrm>
            <a:off x="6054239" y="4500731"/>
            <a:ext cx="241219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i="1" dirty="0"/>
              <a:t>Comunicazione alla Sala Operativa Regionale</a:t>
            </a:r>
          </a:p>
        </p:txBody>
      </p:sp>
    </p:spTree>
    <p:extLst>
      <p:ext uri="{BB962C8B-B14F-4D97-AF65-F5344CB8AC3E}">
        <p14:creationId xmlns:p14="http://schemas.microsoft.com/office/powerpoint/2010/main" val="1215519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595880" y="1677430"/>
            <a:ext cx="8714235" cy="223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Flusso delle comunicazioni </a:t>
            </a:r>
          </a:p>
          <a:p>
            <a:pPr algn="ctr"/>
            <a:endParaRPr lang="it-IT" sz="1200" b="1" dirty="0">
              <a:solidFill>
                <a:srgbClr val="C00000"/>
              </a:solidFill>
              <a:latin typeface="+mj-lt"/>
              <a:ea typeface="MS PGothic" pitchFamily="34" charset="-128"/>
              <a:cs typeface="Helvetica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GESTORE - MARIG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Ore 10:45 </a:t>
            </a:r>
            <a:r>
              <a:rPr lang="it-IT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telefona alla Prefettura </a:t>
            </a:r>
            <a:r>
              <a:rPr lang="it-IT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e p</a:t>
            </a:r>
            <a:r>
              <a:rPr lang="it-IT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redis</a:t>
            </a:r>
            <a:r>
              <a:rPr lang="it-IT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pone ed </a:t>
            </a:r>
            <a:r>
              <a:rPr lang="it-IT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invia una comunicazione via e-mail di a</a:t>
            </a:r>
            <a:r>
              <a:rPr lang="it-IT" sz="18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ttivazione fase</a:t>
            </a:r>
            <a:r>
              <a:rPr lang="it-IT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di preallarme/allarme RIR 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18680" y="410665"/>
            <a:ext cx="9144000" cy="7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1529" tIns="15764" rIns="31529" bIns="15764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TEST IT-</a:t>
            </a:r>
            <a:r>
              <a:rPr lang="it-IT" sz="2400" b="1" dirty="0" err="1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alert</a:t>
            </a:r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 Regione Emilia-Romagna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MS PGothic" pitchFamily="34" charset="-128"/>
                <a:cs typeface="Helvetica" panose="020B0604020202020204" pitchFamily="34" charset="0"/>
              </a:rPr>
              <a:t>Caso d’uso – </a:t>
            </a:r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RISCHIO INCIDENTE RILEVANTE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MS PGothic" pitchFamily="34" charset="-128"/>
              <a:cs typeface="Helvetica" panose="020B0604020202020204" pitchFamily="34" charset="0"/>
            </a:endParaRPr>
          </a:p>
        </p:txBody>
      </p:sp>
      <p:pic>
        <p:nvPicPr>
          <p:cNvPr id="2" name="Immagine 1" descr="Immagine che contiene testo, logo, Carattere, simbolo&#10;&#10;Descrizione generata automaticamente">
            <a:extLst>
              <a:ext uri="{FF2B5EF4-FFF2-40B4-BE49-F238E27FC236}">
                <a16:creationId xmlns:a16="http://schemas.microsoft.com/office/drawing/2014/main" id="{7E6B6C46-6DC8-0F70-517C-0B18C7A779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25" y="1069131"/>
            <a:ext cx="1039368" cy="94792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9A8B4CF-714C-A4CD-3B8D-1226289A749B}"/>
              </a:ext>
            </a:extLst>
          </p:cNvPr>
          <p:cNvSpPr txBox="1"/>
          <p:nvPr/>
        </p:nvSpPr>
        <p:spPr>
          <a:xfrm>
            <a:off x="2329647" y="3816477"/>
            <a:ext cx="52467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protcivile.pref_rimini@interno.it</a:t>
            </a:r>
            <a:endParaRPr lang="it-IT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u="none" strike="noStrike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  <a:p>
            <a:pPr algn="ctr"/>
            <a:r>
              <a:rPr lang="it-IT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protocollo.pref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rn</a:t>
            </a:r>
            <a:r>
              <a:rPr lang="it-IT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@pec.interno.it</a:t>
            </a:r>
            <a:endParaRPr lang="it-IT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dirty="0">
              <a:latin typeface="Arial" panose="020B0604020202020204" pitchFamily="34" charset="0"/>
              <a:cs typeface="Arial" panose="020B0604020202020204" pitchFamily="34" charset="0"/>
              <a:hlinkClick r:id="" action="ppaction://noaction"/>
            </a:endParaRPr>
          </a:p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hlinkClick r:id="" action="ppaction://noaction"/>
              </a:rPr>
              <a:t>procivcor@regione.emilia-romagna.it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reperibilirimini@regione.emilia-romagna.it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procivrimini@regione.emilia-romagna.it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04560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18680" y="1710472"/>
            <a:ext cx="9905999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Flusso delle comunicazioni </a:t>
            </a:r>
          </a:p>
          <a:p>
            <a:pPr algn="ctr"/>
            <a:endParaRPr lang="it-IT" sz="1200" b="1" dirty="0">
              <a:solidFill>
                <a:srgbClr val="C00000"/>
              </a:solidFill>
              <a:latin typeface="+mj-lt"/>
              <a:ea typeface="MS PGothic" pitchFamily="34" charset="-128"/>
              <a:cs typeface="Helvetica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PREFETTURA RIMINI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Ore</a:t>
            </a:r>
            <a:r>
              <a:rPr lang="it-IT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10:45 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Riceve l’attivazione fase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di Allarme RIR dal Gestore (telefonica e per e-mail)</a:t>
            </a:r>
            <a:endParaRPr lang="it-IT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Ore</a:t>
            </a:r>
            <a:r>
              <a:rPr lang="it-IT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10:50 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Predis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pone e invia comunicazione al DPC via e-mail e anticipa via telefono a Sala Italia dell’attivazione della fase di Allarme Incidente Rilevante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Ore </a:t>
            </a:r>
            <a:r>
              <a:rPr lang="it-IT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10:55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Comunica ad Agenzia Sede centrale ed UT attivazione della fase di Allarme Incidente Rilevante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18680" y="410665"/>
            <a:ext cx="9144000" cy="7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1529" tIns="15764" rIns="31529" bIns="15764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TEST IT-</a:t>
            </a:r>
            <a:r>
              <a:rPr lang="it-IT" sz="2400" b="1" dirty="0" err="1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alert</a:t>
            </a:r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 Regione Emilia-Romagna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MS PGothic" pitchFamily="34" charset="-128"/>
                <a:cs typeface="Helvetica" panose="020B0604020202020204" pitchFamily="34" charset="0"/>
              </a:rPr>
              <a:t>Caso d’uso – </a:t>
            </a:r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RISCHIO INCIDENTE RILEVANTE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MS PGothic" pitchFamily="34" charset="-128"/>
              <a:cs typeface="Helvetica" panose="020B0604020202020204" pitchFamily="34" charset="0"/>
            </a:endParaRPr>
          </a:p>
        </p:txBody>
      </p:sp>
      <p:pic>
        <p:nvPicPr>
          <p:cNvPr id="2" name="Immagine 1" descr="Immagine che contiene testo, logo, Carattere, simbolo&#10;&#10;Descrizione generata automaticamente">
            <a:extLst>
              <a:ext uri="{FF2B5EF4-FFF2-40B4-BE49-F238E27FC236}">
                <a16:creationId xmlns:a16="http://schemas.microsoft.com/office/drawing/2014/main" id="{7E6B6C46-6DC8-0F70-517C-0B18C7A779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25" y="1069131"/>
            <a:ext cx="1039368" cy="94792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9EDF398-DEF4-B24F-8B48-D54C31979B2C}"/>
              </a:ext>
            </a:extLst>
          </p:cNvPr>
          <p:cNvSpPr txBox="1"/>
          <p:nvPr/>
        </p:nvSpPr>
        <p:spPr>
          <a:xfrm>
            <a:off x="2329648" y="3977977"/>
            <a:ext cx="5246703" cy="1169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PEC: protezionecivile@pec.governo.it</a:t>
            </a:r>
            <a:endParaRPr lang="it-IT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80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06.68202265 – 06.68202266</a:t>
            </a:r>
          </a:p>
          <a:p>
            <a:pPr algn="ctr"/>
            <a:endParaRPr lang="it-IT" sz="80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salaoperativa@protezionecivile.it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51325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88333-1814-FF89-84E2-83F18802A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DDAE15C8-9E7E-2AA7-E78F-201EC37C0B62}"/>
              </a:ext>
            </a:extLst>
          </p:cNvPr>
          <p:cNvSpPr/>
          <p:nvPr/>
        </p:nvSpPr>
        <p:spPr>
          <a:xfrm>
            <a:off x="446675" y="2017059"/>
            <a:ext cx="9144000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Flusso delle comunicazioni </a:t>
            </a:r>
          </a:p>
          <a:p>
            <a:pPr algn="ctr"/>
            <a:endParaRPr lang="it-IT" sz="1200" b="1" dirty="0">
              <a:solidFill>
                <a:srgbClr val="C00000"/>
              </a:solidFill>
              <a:latin typeface="+mj-lt"/>
              <a:ea typeface="MS PGothic" pitchFamily="34" charset="-128"/>
              <a:cs typeface="Helvetica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DIPARTIMENTO NAZIONALE PROTEZIONE CIVILE: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Ore</a:t>
            </a:r>
            <a:r>
              <a:rPr lang="it-IT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10:55 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Riceve Attivazione fase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di allarme RIR</a:t>
            </a:r>
            <a:endParaRPr lang="it-IT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Anticipa via telefono alla Sala Operativa Regionale ER l’avvio della campagna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It-Alert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Ore</a:t>
            </a:r>
            <a:r>
              <a:rPr lang="it-IT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11:00 </a:t>
            </a:r>
            <a:r>
              <a:rPr lang="it-IT" sz="18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Predis</a:t>
            </a:r>
            <a:r>
              <a:rPr lang="it-IT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pone e Invia messaggio Cell broadcast IT-</a:t>
            </a:r>
            <a:r>
              <a:rPr lang="it-IT" b="1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Alert</a:t>
            </a:r>
            <a:r>
              <a:rPr lang="it-IT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e trasmette messaggio automatico telefonico alla Sala Operativa Regionale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75486E9A-2428-B28E-7DED-9D9198B8C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680" y="410665"/>
            <a:ext cx="9144000" cy="7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1529" tIns="15764" rIns="31529" bIns="15764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TEST IT-</a:t>
            </a:r>
            <a:r>
              <a:rPr lang="it-IT" sz="2400" b="1" dirty="0" err="1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alert</a:t>
            </a:r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 Regione Emilia-Romagna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MS PGothic" pitchFamily="34" charset="-128"/>
                <a:cs typeface="Helvetica" panose="020B0604020202020204" pitchFamily="34" charset="0"/>
              </a:rPr>
              <a:t>Caso d’uso – </a:t>
            </a:r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RISCHIO INCIDENTE RILEVANTE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MS PGothic" pitchFamily="34" charset="-128"/>
              <a:cs typeface="Helvetica" panose="020B0604020202020204" pitchFamily="34" charset="0"/>
            </a:endParaRPr>
          </a:p>
        </p:txBody>
      </p:sp>
      <p:pic>
        <p:nvPicPr>
          <p:cNvPr id="2" name="Immagine 1" descr="Immagine che contiene testo, logo, Carattere, simbolo&#10;&#10;Descrizione generata automaticamente">
            <a:extLst>
              <a:ext uri="{FF2B5EF4-FFF2-40B4-BE49-F238E27FC236}">
                <a16:creationId xmlns:a16="http://schemas.microsoft.com/office/drawing/2014/main" id="{25F4A316-412F-0147-CA54-ECAB8366F2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25" y="1069131"/>
            <a:ext cx="1039368" cy="94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7814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06007" y="1289281"/>
            <a:ext cx="9255039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it-IT" sz="2400" b="1" dirty="0">
                <a:solidFill>
                  <a:srgbClr val="C00000"/>
                </a:solidFill>
                <a:effectLst/>
                <a:latin typeface="+mj-lt"/>
                <a:ea typeface="MS PGothic" pitchFamily="34" charset="-128"/>
                <a:cs typeface="Helvetica" panose="020B0604020202020204" pitchFamily="34" charset="0"/>
              </a:rPr>
              <a:t>F</a:t>
            </a:r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lusso delle comunicazioni</a:t>
            </a:r>
          </a:p>
          <a:p>
            <a:pPr algn="ctr"/>
            <a:endParaRPr lang="it-IT" b="1" dirty="0">
              <a:solidFill>
                <a:srgbClr val="C00000"/>
              </a:solidFill>
              <a:latin typeface="+mj-lt"/>
              <a:ea typeface="MS PGothic" pitchFamily="34" charset="-128"/>
              <a:cs typeface="Helvetica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b="1" dirty="0">
                <a:solidFill>
                  <a:srgbClr val="002060"/>
                </a:solidFill>
                <a:latin typeface="Calibri" panose="020F0502020204030204" pitchFamily="34" charset="0"/>
              </a:rPr>
              <a:t>Agenzia regionale per la Sicurezza Territoriale e la Protezione Civile – </a:t>
            </a:r>
            <a:r>
              <a:rPr lang="it-IT" b="1" u="sng" dirty="0">
                <a:solidFill>
                  <a:srgbClr val="002060"/>
                </a:solidFill>
                <a:latin typeface="Calibri" panose="020F0502020204030204" pitchFamily="34" charset="0"/>
              </a:rPr>
              <a:t>Sede Centrale COR</a:t>
            </a: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Ore </a:t>
            </a:r>
            <a:r>
              <a:rPr lang="it-IT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10:45 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Riceve dal Gestore 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comunicazione a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ttivazione fase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di allarme RIR</a:t>
            </a:r>
            <a:endParaRPr lang="it-IT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Ore </a:t>
            </a:r>
            <a:r>
              <a:rPr lang="it-IT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11:00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Riceve comunicazione telefonica preregistrata da DPC/Sala Italia di avvio campagna IT-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Alert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Ore </a:t>
            </a:r>
            <a:r>
              <a:rPr lang="it-IT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11:05 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vvisa 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telefonicamente il NUR RN dell’avvio della campagna IT-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Alert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sul proprio territorio di competenza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b="1" dirty="0">
                <a:solidFill>
                  <a:srgbClr val="002060"/>
                </a:solidFill>
                <a:latin typeface="Calibri" panose="020F0502020204030204" pitchFamily="34" charset="0"/>
              </a:rPr>
              <a:t>Agenzia regionale per la Sicurezza Territoriale e la Protezione Civile – </a:t>
            </a:r>
            <a:r>
              <a:rPr lang="it-IT" b="1" u="sng" dirty="0">
                <a:solidFill>
                  <a:srgbClr val="002060"/>
                </a:solidFill>
                <a:latin typeface="Calibri" panose="020F0502020204030204" pitchFamily="34" charset="0"/>
              </a:rPr>
              <a:t>Sede UT: </a:t>
            </a:r>
            <a:endParaRPr lang="it-IT" b="1" u="sng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Ore </a:t>
            </a:r>
            <a:r>
              <a:rPr lang="it-IT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10:45 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Riceve dal Gestore 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comunicazione a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ttivazione fase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di allarme RIR</a:t>
            </a:r>
            <a:endParaRPr lang="it-IT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Ore </a:t>
            </a:r>
            <a:r>
              <a:rPr lang="it-IT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10:55 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Riceve dalla Prefettura la 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comunicazione a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ttivazione fase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di allarme RIR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Ore </a:t>
            </a:r>
            <a:r>
              <a:rPr lang="it-IT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11:05 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Riceve comunicazione dal COR dell’avvio della campagna IT-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Alert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sul proprio territorio di competenza – Area Target Stabilimento MARIG E.I. Novafeltria (RN)</a:t>
            </a:r>
            <a:endParaRPr lang="it-IT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18680" y="410665"/>
            <a:ext cx="9144000" cy="7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1529" tIns="15764" rIns="31529" bIns="15764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TEST IT-</a:t>
            </a:r>
            <a:r>
              <a:rPr lang="it-IT" sz="2400" b="1" dirty="0" err="1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alert</a:t>
            </a:r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 Regione Emilia-Romagna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MS PGothic" pitchFamily="34" charset="-128"/>
                <a:cs typeface="Helvetica" panose="020B0604020202020204" pitchFamily="34" charset="0"/>
              </a:rPr>
              <a:t>Caso d’uso – </a:t>
            </a:r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RISCHIO INCIDENTE RILEVANTE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MS PGothic" pitchFamily="34" charset="-128"/>
              <a:cs typeface="Helvetica" panose="020B0604020202020204" pitchFamily="34" charset="0"/>
            </a:endParaRPr>
          </a:p>
        </p:txBody>
      </p:sp>
      <p:pic>
        <p:nvPicPr>
          <p:cNvPr id="2" name="Immagine 1" descr="Immagine che contiene testo, logo, Carattere, simbolo&#10;&#10;Descrizione generata automaticamente">
            <a:extLst>
              <a:ext uri="{FF2B5EF4-FFF2-40B4-BE49-F238E27FC236}">
                <a16:creationId xmlns:a16="http://schemas.microsoft.com/office/drawing/2014/main" id="{7E6B6C46-6DC8-0F70-517C-0B18C7A779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25" y="1069131"/>
            <a:ext cx="1039368" cy="94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5449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15325" y="1374171"/>
            <a:ext cx="9576619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Assetto Operativo – </a:t>
            </a:r>
            <a:r>
              <a:rPr lang="it-IT" sz="2400" b="1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03 dicembre 2024</a:t>
            </a:r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, </a:t>
            </a:r>
            <a:r>
              <a:rPr lang="it-IT" sz="2400" b="1" i="1" u="sng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PRE ORE 11:00</a:t>
            </a:r>
          </a:p>
          <a:p>
            <a:pPr algn="ctr"/>
            <a:endParaRPr lang="it-IT" sz="2000" b="1" dirty="0">
              <a:solidFill>
                <a:srgbClr val="C00000"/>
              </a:solidFill>
              <a:latin typeface="+mj-lt"/>
              <a:ea typeface="MS PGothic" pitchFamily="34" charset="-128"/>
              <a:cs typeface="Helvetica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b="1" dirty="0">
                <a:solidFill>
                  <a:srgbClr val="002060"/>
                </a:solidFill>
                <a:latin typeface="Calibri" panose="020F0502020204030204" pitchFamily="34" charset="0"/>
              </a:rPr>
              <a:t>Agenzia regionale per la Sicurezza Territoriale e la Protezione Civile – </a:t>
            </a:r>
            <a:r>
              <a:rPr lang="it-IT" b="1" u="sng" dirty="0">
                <a:solidFill>
                  <a:srgbClr val="002060"/>
                </a:solidFill>
                <a:latin typeface="Calibri" panose="020F0502020204030204" pitchFamily="34" charset="0"/>
              </a:rPr>
              <a:t>UTRN: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Presso </a:t>
            </a:r>
            <a:r>
              <a:rPr lang="it-IT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l’area Target (dentro i 2 km ma fuori dagli scenari del PEE)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Ore </a:t>
            </a:r>
            <a:r>
              <a:rPr lang="it-IT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10:00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Allestimento Postazione di Coordinamento Avanzato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Ore </a:t>
            </a:r>
            <a:r>
              <a:rPr lang="it-IT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10:30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Collegamento in videoconferenza con DPC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Ore </a:t>
            </a:r>
            <a:r>
              <a:rPr lang="it-IT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10:30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Posizionamento «sentinelle» su area target e su area di possibile overshooting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Ore </a:t>
            </a:r>
            <a:r>
              <a:rPr lang="it-IT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12:00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Verifica e report sulla ricezione dei messaggi delle «sentinelle»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Agenzia regionale per la Sicurezza Territoriale e la Protezione Civile – </a:t>
            </a:r>
            <a:r>
              <a:rPr lang="it-IT" b="1" u="sng" dirty="0">
                <a:solidFill>
                  <a:srgbClr val="002060"/>
                </a:solidFill>
                <a:latin typeface="Calibri" panose="020F0502020204030204" pitchFamily="34" charset="0"/>
              </a:rPr>
              <a:t>Sede Centrale COR</a:t>
            </a:r>
            <a:r>
              <a:rPr lang="it-IT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Ore </a:t>
            </a:r>
            <a:r>
              <a:rPr lang="it-IT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10:30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Collegamento in videoconferenza con DPC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18680" y="410665"/>
            <a:ext cx="9144000" cy="7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1529" tIns="15764" rIns="31529" bIns="15764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TEST IT-</a:t>
            </a:r>
            <a:r>
              <a:rPr lang="it-IT" sz="2400" b="1" dirty="0" err="1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alert</a:t>
            </a:r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 Regione Emilia-Romagna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MS PGothic" pitchFamily="34" charset="-128"/>
                <a:cs typeface="Helvetica" panose="020B0604020202020204" pitchFamily="34" charset="0"/>
              </a:rPr>
              <a:t>Caso d’uso – </a:t>
            </a:r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RISCHIO INCIDENTE RILEVANTE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MS PGothic" pitchFamily="34" charset="-128"/>
              <a:cs typeface="Helvetica" panose="020B0604020202020204" pitchFamily="34" charset="0"/>
            </a:endParaRPr>
          </a:p>
        </p:txBody>
      </p:sp>
      <p:pic>
        <p:nvPicPr>
          <p:cNvPr id="2" name="Immagine 1" descr="Immagine che contiene testo, logo, Carattere, simbolo&#10;&#10;Descrizione generata automaticamente">
            <a:extLst>
              <a:ext uri="{FF2B5EF4-FFF2-40B4-BE49-F238E27FC236}">
                <a16:creationId xmlns:a16="http://schemas.microsoft.com/office/drawing/2014/main" id="{7E6B6C46-6DC8-0F70-517C-0B18C7A779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25" y="1069131"/>
            <a:ext cx="1039368" cy="94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6223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BFE078D-5055-B205-BB89-BB7BD35BF4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3126" r="3799" b="3126"/>
          <a:stretch/>
        </p:blipFill>
        <p:spPr>
          <a:xfrm>
            <a:off x="139068" y="1217265"/>
            <a:ext cx="5199564" cy="5304121"/>
          </a:xfrm>
          <a:prstGeom prst="rect">
            <a:avLst/>
          </a:prstGeom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6B883323-D235-3FCE-02E6-27A1A11E8210}"/>
              </a:ext>
            </a:extLst>
          </p:cNvPr>
          <p:cNvSpPr/>
          <p:nvPr/>
        </p:nvSpPr>
        <p:spPr>
          <a:xfrm>
            <a:off x="5317792" y="945642"/>
            <a:ext cx="4338945" cy="2013554"/>
          </a:xfrm>
          <a:prstGeom prst="roundRect">
            <a:avLst/>
          </a:prstGeom>
          <a:solidFill>
            <a:schemeClr val="accent6">
              <a:lumMod val="40000"/>
              <a:lumOff val="6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43EC46-2B4C-449B-ECEF-974E165AC2BF}"/>
              </a:ext>
            </a:extLst>
          </p:cNvPr>
          <p:cNvSpPr txBox="1"/>
          <p:nvPr/>
        </p:nvSpPr>
        <p:spPr>
          <a:xfrm>
            <a:off x="1783570" y="471813"/>
            <a:ext cx="7434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C00000"/>
                </a:solidFill>
                <a:ea typeface="MS PGothic" pitchFamily="34" charset="-128"/>
                <a:cs typeface="Helvetica" panose="020B0604020202020204" pitchFamily="34" charset="0"/>
              </a:defRPr>
            </a:lvl1pPr>
          </a:lstStyle>
          <a:p>
            <a:r>
              <a:rPr lang="en-IT" dirty="0"/>
              <a:t>Come si presenta il messaggio</a:t>
            </a:r>
            <a:r>
              <a:rPr lang="it-IT" dirty="0"/>
              <a:t> di TEST?</a:t>
            </a:r>
            <a:endParaRPr lang="en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8545159-328A-7DD0-9B28-724180A29A51}"/>
              </a:ext>
            </a:extLst>
          </p:cNvPr>
          <p:cNvSpPr txBox="1"/>
          <p:nvPr/>
        </p:nvSpPr>
        <p:spPr>
          <a:xfrm>
            <a:off x="5500663" y="938270"/>
            <a:ext cx="4156074" cy="5755422"/>
          </a:xfrm>
          <a:prstGeom prst="rect">
            <a:avLst/>
          </a:prstGeom>
          <a:noFill/>
          <a:ln cap="rnd">
            <a:noFill/>
          </a:ln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0000"/>
                </a:solidFill>
                <a:latin typeface="Calibri Light" panose="020F0302020204030204" pitchFamily="34" charset="0"/>
              </a:rPr>
              <a:t>TEST </a:t>
            </a:r>
            <a:r>
              <a:rPr lang="it-IT" b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TEST</a:t>
            </a:r>
            <a:r>
              <a:rPr lang="it-IT" b="1" dirty="0">
                <a:solidFill>
                  <a:srgbClr val="000000"/>
                </a:solidFill>
                <a:latin typeface="Calibri Light" panose="020F0302020204030204" pitchFamily="34" charset="0"/>
              </a:rPr>
              <a:t> Messaggio di prova IT-</a:t>
            </a:r>
            <a:r>
              <a:rPr lang="it-IT" b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alert</a:t>
            </a:r>
            <a:r>
              <a:rPr lang="it-IT" b="1" dirty="0">
                <a:solidFill>
                  <a:srgbClr val="000000"/>
                </a:solidFill>
                <a:latin typeface="Calibri Light" panose="020F0302020204030204" pitchFamily="34" charset="0"/>
              </a:rPr>
              <a:t>. È in corso la </a:t>
            </a:r>
            <a:r>
              <a:rPr lang="it-IT" b="1" dirty="0">
                <a:solidFill>
                  <a:srgbClr val="000000"/>
                </a:solidFill>
                <a:highlight>
                  <a:srgbClr val="FFFF00"/>
                </a:highlight>
                <a:latin typeface="Calibri Light" panose="020F0302020204030204" pitchFamily="34" charset="0"/>
              </a:rPr>
              <a:t>SIMULAZIONE di un incidente </a:t>
            </a:r>
            <a:r>
              <a:rPr lang="it-IT" b="1" dirty="0">
                <a:solidFill>
                  <a:srgbClr val="000000"/>
                </a:solidFill>
                <a:latin typeface="Calibri Light" panose="020F0302020204030204" pitchFamily="34" charset="0"/>
              </a:rPr>
              <a:t>in un impianto industriale nella zona in cui ti trovi. Per conoscere il messaggio che riceverai in caso di reale pericolo e per </a:t>
            </a:r>
            <a:r>
              <a:rPr lang="it-IT" b="1" dirty="0">
                <a:solidFill>
                  <a:srgbClr val="000000"/>
                </a:solidFill>
                <a:highlight>
                  <a:srgbClr val="FFFF00"/>
                </a:highlight>
                <a:latin typeface="Calibri Light" panose="020F0302020204030204" pitchFamily="34" charset="0"/>
              </a:rPr>
              <a:t>compilare il questionario </a:t>
            </a:r>
            <a:r>
              <a:rPr lang="it-IT" b="1" dirty="0">
                <a:solidFill>
                  <a:srgbClr val="000000"/>
                </a:solidFill>
                <a:latin typeface="Calibri Light" panose="020F0302020204030204" pitchFamily="34" charset="0"/>
              </a:rPr>
              <a:t>vai su </a:t>
            </a:r>
          </a:p>
          <a:p>
            <a:r>
              <a:rPr lang="it-IT" b="1" dirty="0">
                <a:solidFill>
                  <a:srgbClr val="000000"/>
                </a:solidFill>
                <a:latin typeface="Calibri Light" panose="020F0302020204030204" pitchFamily="34" charset="0"/>
                <a:hlinkClick r:id="rId3"/>
              </a:rPr>
              <a:t>www.it-alert.gov.it</a:t>
            </a:r>
            <a:r>
              <a:rPr lang="it-IT" b="1" dirty="0">
                <a:solidFill>
                  <a:srgbClr val="000000"/>
                </a:solidFill>
                <a:latin typeface="Calibri Light" panose="020F0302020204030204" pitchFamily="34" charset="0"/>
              </a:rPr>
              <a:t>  TEST </a:t>
            </a:r>
            <a:r>
              <a:rPr lang="it-IT" b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TEST</a:t>
            </a:r>
            <a:br>
              <a:rPr lang="it-IT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it-IT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it-IT" sz="16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Sul sito di IT-</a:t>
            </a:r>
            <a:r>
              <a:rPr lang="it-IT" sz="16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alert</a:t>
            </a:r>
            <a:r>
              <a:rPr lang="it-IT" sz="16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, si può accedere ad una pagina di approfondimento dedicata dove sarà possibile visionare il testo del messaggio che i cittadini riceverebbero in caso di pericolo reale per quel determinato rischio e le informazioni sul caso specifico:</a:t>
            </a:r>
          </a:p>
          <a:p>
            <a:endParaRPr lang="it-IT" sz="1600" dirty="0">
              <a:solidFill>
                <a:srgbClr val="00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it-IT" sz="1600" b="1" i="1" dirty="0"/>
              <a:t>Allarme Protezione Civile GG/MM/AA ore 00:00 – Incidente nell’impianto industriale XYZ con presenza di sostanze pericolose, nel Comune di XYZ (PROVINCIA). TROVA RIPARO AL CHIUSO E NON AVVICINARTI all’impianto. Tieniti aggiornato e segui le indicazioni delle autorità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D32142CF-D26C-D288-C039-27F2D80D11F4}"/>
              </a:ext>
            </a:extLst>
          </p:cNvPr>
          <p:cNvCxnSpPr>
            <a:cxnSpLocks/>
          </p:cNvCxnSpPr>
          <p:nvPr/>
        </p:nvCxnSpPr>
        <p:spPr>
          <a:xfrm flipV="1">
            <a:off x="2418735" y="2236206"/>
            <a:ext cx="3081927" cy="1372233"/>
          </a:xfrm>
          <a:prstGeom prst="straightConnector1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775383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547694" y="815758"/>
            <a:ext cx="9275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</a:t>
            </a:r>
          </a:p>
        </p:txBody>
      </p:sp>
      <p:pic>
        <p:nvPicPr>
          <p:cNvPr id="2" name="Immagine 1" descr="Immagine che contiene testo, logo, Carattere, simbolo&#10;&#10;Descrizione generata automaticamente">
            <a:extLst>
              <a:ext uri="{FF2B5EF4-FFF2-40B4-BE49-F238E27FC236}">
                <a16:creationId xmlns:a16="http://schemas.microsoft.com/office/drawing/2014/main" id="{7E6B6C46-6DC8-0F70-517C-0B18C7A779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74" y="314550"/>
            <a:ext cx="1039368" cy="94792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AFBE13-4212-F1A5-2EF8-5444FAFD34EA}"/>
              </a:ext>
            </a:extLst>
          </p:cNvPr>
          <p:cNvSpPr txBox="1"/>
          <p:nvPr/>
        </p:nvSpPr>
        <p:spPr>
          <a:xfrm>
            <a:off x="2309436" y="2784828"/>
            <a:ext cx="49537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ATTIVITA’ DELLE «SENTINELLE»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8475B37-7ABD-1985-9E79-7E5D7E7FFCE0}"/>
              </a:ext>
            </a:extLst>
          </p:cNvPr>
          <p:cNvSpPr txBox="1"/>
          <p:nvPr/>
        </p:nvSpPr>
        <p:spPr>
          <a:xfrm>
            <a:off x="358956" y="3429000"/>
            <a:ext cx="918808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i="0" u="none" strike="noStrike" baseline="0" dirty="0"/>
              <a:t>Le sentinelle possono essere tecnici dei Comuni, volontari di p</a:t>
            </a:r>
            <a:r>
              <a:rPr lang="it-IT" sz="2000" b="1" dirty="0"/>
              <a:t>rotezione civile, e tutte quelle persone appartenenti a enti e strutture operative </a:t>
            </a:r>
          </a:p>
          <a:p>
            <a:pPr algn="ctr"/>
            <a:r>
              <a:rPr lang="it-IT" sz="2000" dirty="0"/>
              <a:t>che vogliono collaborare alla riuscita dell’esercitazione, testando sul proprio dispositivo mobile la ricezione del messaggio inviato tramite il sistema IT </a:t>
            </a:r>
            <a:r>
              <a:rPr lang="it-IT" sz="2000" dirty="0" err="1"/>
              <a:t>Alert</a:t>
            </a:r>
            <a:r>
              <a:rPr lang="it-IT" sz="2000" dirty="0"/>
              <a:t>.</a:t>
            </a:r>
          </a:p>
          <a:p>
            <a:pPr algn="ctr"/>
            <a:endParaRPr lang="it-IT" sz="2000" dirty="0"/>
          </a:p>
          <a:p>
            <a:pPr algn="ctr"/>
            <a:r>
              <a:rPr lang="it-IT" sz="2000" i="0" u="none" strike="noStrike" baseline="0" dirty="0"/>
              <a:t>Le sentinelle sono posizionate all’interno o all’esterno dell’area oggetto di allarme e possono muoversi durante i test. </a:t>
            </a:r>
          </a:p>
          <a:p>
            <a:pPr algn="ctr"/>
            <a:endParaRPr lang="it-IT" sz="2000" dirty="0"/>
          </a:p>
          <a:p>
            <a:pPr algn="ctr"/>
            <a:r>
              <a:rPr lang="it-IT" sz="2000" b="1" i="0" u="none" strike="noStrike" baseline="0" dirty="0">
                <a:highlight>
                  <a:srgbClr val="FFFF00"/>
                </a:highlight>
                <a:latin typeface="Titillium Web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https://webapp.protezionecivile.gov.it/app/itatrc</a:t>
            </a:r>
            <a:endParaRPr lang="it-IT" sz="2000" b="1" i="0" u="none" strike="noStrike" baseline="0" dirty="0">
              <a:highlight>
                <a:srgbClr val="FFFF00"/>
              </a:highlight>
              <a:latin typeface="Titillium Web" panose="00000500000000000000" pitchFamily="2" charset="0"/>
            </a:endParaRPr>
          </a:p>
          <a:p>
            <a:pPr algn="ctr"/>
            <a:r>
              <a:rPr lang="it-IT" sz="2000" b="1" dirty="0">
                <a:highlight>
                  <a:srgbClr val="FFFF00"/>
                </a:highlight>
                <a:latin typeface="Titillium Web" panose="00000500000000000000" pitchFamily="2" charset="0"/>
              </a:rPr>
              <a:t>+ CODICE</a:t>
            </a:r>
            <a:endParaRPr lang="it-IT" sz="2000" b="1" dirty="0">
              <a:highlight>
                <a:srgbClr val="FFFF00"/>
              </a:highlight>
            </a:endParaRPr>
          </a:p>
          <a:p>
            <a:pPr algn="ctr"/>
            <a:endParaRPr lang="it-IT" sz="2000" i="0" u="none" strike="noStrike" baseline="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BBB24B-AAB2-730F-82CD-D4A232AAC68B}"/>
              </a:ext>
            </a:extLst>
          </p:cNvPr>
          <p:cNvSpPr txBox="1"/>
          <p:nvPr/>
        </p:nvSpPr>
        <p:spPr>
          <a:xfrm>
            <a:off x="358956" y="1463547"/>
            <a:ext cx="9188088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2400" i="0" u="none" strike="noStrike" baseline="0" dirty="0"/>
              <a:t>COME POSSIAMO CAPIRE SE L’ESERCITAZIONE E’ ANDATA BENE O MALE? SE IL MESSAGGIO DI ALLARME HA RAGGIUNTO TUTTE LE ZONE TARGET O SE CI SONO STATE DELLE AREE CHE NON SONO STATE RAGGIUNTE?</a:t>
            </a: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13284B81-41CA-1A04-C55F-C5D3C8F95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3" y="420644"/>
            <a:ext cx="6921908" cy="40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1529" tIns="15764" rIns="31529" bIns="15764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L’attività delle sentinelle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MS PGothic" pitchFamily="34" charset="-128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67983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A58E8DE3-F471-3D96-82B2-F2446AEB2B17}"/>
              </a:ext>
            </a:extLst>
          </p:cNvPr>
          <p:cNvSpPr txBox="1"/>
          <p:nvPr/>
        </p:nvSpPr>
        <p:spPr>
          <a:xfrm>
            <a:off x="-1" y="3664069"/>
            <a:ext cx="990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/>
              <a:t>Ogni sentinella ha un </a:t>
            </a:r>
            <a:r>
              <a:rPr lang="it-IT" i="0" u="none" strike="noStrike" baseline="0" dirty="0"/>
              <a:t>codice compilatore, che è strettamente personale.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i="0" u="none" strike="noStrike" baseline="0" dirty="0"/>
              <a:t>Si può compilare più report tanti quanti i dispositivi cellulari a disposizione.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i="0" u="none" strike="noStrike" baseline="0" dirty="0"/>
              <a:t>Più report in base ai movimenti sul territorio, ad esempio, essendo fuori l’area oggetto di allarme e poi portandosi all’interno.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i="0" u="none" strike="noStrike" baseline="0" dirty="0"/>
              <a:t>Secondo l’orario di invio dell’allarme, se entro 15 minuti il messaggio non sarà ricevuto, dovrà essere compilato un report specificando la mancata ricezione</a:t>
            </a:r>
            <a:r>
              <a:rPr lang="it-IT" dirty="0"/>
              <a:t>;</a:t>
            </a:r>
            <a:endParaRPr lang="it-IT" i="0" u="none" strike="noStrike" baseline="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i="0" u="none" strike="noStrike" baseline="0" dirty="0"/>
              <a:t>In caso di mancanza di connettività dati, si raccomanda di appuntarsi le coordinate di posizionamento e orario di ricezione o mancata ricezione per compilare il report appena possibile.</a:t>
            </a:r>
            <a:endParaRPr lang="it-IT" dirty="0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1C8ED630-5DDD-FD17-A93B-C395E37036ED}"/>
              </a:ext>
            </a:extLst>
          </p:cNvPr>
          <p:cNvGrpSpPr/>
          <p:nvPr/>
        </p:nvGrpSpPr>
        <p:grpSpPr>
          <a:xfrm>
            <a:off x="-1" y="181057"/>
            <a:ext cx="9942152" cy="3384889"/>
            <a:chOff x="-1" y="-45268"/>
            <a:chExt cx="9942152" cy="3384889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B825913D-15BC-2232-EB18-503137305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7879" r="50000" b="17396"/>
            <a:stretch/>
          </p:blipFill>
          <p:spPr>
            <a:xfrm>
              <a:off x="0" y="279180"/>
              <a:ext cx="9942151" cy="3060441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1F9F3581-F943-DF32-7A13-92A76D366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7512" r="50000" b="86638"/>
            <a:stretch/>
          </p:blipFill>
          <p:spPr>
            <a:xfrm>
              <a:off x="-1" y="-45268"/>
              <a:ext cx="9942151" cy="324448"/>
            </a:xfrm>
            <a:prstGeom prst="rect">
              <a:avLst/>
            </a:prstGeom>
          </p:spPr>
        </p:pic>
      </p:grpSp>
      <p:sp>
        <p:nvSpPr>
          <p:cNvPr id="11" name="Rettangolo 10">
            <a:extLst>
              <a:ext uri="{FF2B5EF4-FFF2-40B4-BE49-F238E27FC236}">
                <a16:creationId xmlns:a16="http://schemas.microsoft.com/office/drawing/2014/main" id="{742A503F-386F-BAF4-E227-215612C92A4F}"/>
              </a:ext>
            </a:extLst>
          </p:cNvPr>
          <p:cNvSpPr/>
          <p:nvPr/>
        </p:nvSpPr>
        <p:spPr>
          <a:xfrm>
            <a:off x="2109457" y="603627"/>
            <a:ext cx="1303699" cy="401307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01846473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95660" y="1651590"/>
            <a:ext cx="9610340" cy="635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algn="ctr"/>
            <a:endParaRPr lang="it-IT" b="1" dirty="0">
              <a:solidFill>
                <a:srgbClr val="C00000"/>
              </a:solidFill>
              <a:latin typeface="+mj-lt"/>
              <a:ea typeface="MS PGothic" pitchFamily="34" charset="-128"/>
              <a:cs typeface="Helvetica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COMUNI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002060"/>
                </a:solidFill>
                <a:latin typeface="Calibri" panose="020F0502020204030204" pitchFamily="34" charset="0"/>
              </a:rPr>
              <a:t>Analisi degli elementi presenti nell’areale e campagna di informazione e comunicazione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002060"/>
                </a:solidFill>
                <a:latin typeface="Calibri" panose="020F0502020204030204" pitchFamily="34" charset="0"/>
              </a:rPr>
              <a:t>Presidio presso area target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it-IT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ENTI E STRUTTURE OPERATIVE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002060"/>
                </a:solidFill>
                <a:latin typeface="Calibri" panose="020F0502020204030204" pitchFamily="34" charset="0"/>
              </a:rPr>
              <a:t>Informare le loro organizzazioni e relative articolazioni, del test IT – </a:t>
            </a:r>
            <a:r>
              <a:rPr lang="it-IT" b="1" dirty="0" err="1">
                <a:solidFill>
                  <a:srgbClr val="002060"/>
                </a:solidFill>
                <a:latin typeface="Calibri" panose="020F0502020204030204" pitchFamily="34" charset="0"/>
              </a:rPr>
              <a:t>Alert</a:t>
            </a:r>
            <a:endParaRPr lang="it-IT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002060"/>
                </a:solidFill>
                <a:latin typeface="Calibri" panose="020F0502020204030204" pitchFamily="34" charset="0"/>
              </a:rPr>
              <a:t>Informare le proprie sale operative per eventuali chiamate che potrebbero ricevere in relazione al messaggio IT-</a:t>
            </a:r>
            <a:r>
              <a:rPr lang="it-IT" b="1" dirty="0" err="1">
                <a:solidFill>
                  <a:srgbClr val="002060"/>
                </a:solidFill>
                <a:latin typeface="Calibri" panose="020F0502020204030204" pitchFamily="34" charset="0"/>
              </a:rPr>
              <a:t>alert</a:t>
            </a:r>
            <a:endParaRPr lang="it-IT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002060"/>
                </a:solidFill>
                <a:latin typeface="Calibri" panose="020F0502020204030204" pitchFamily="34" charset="0"/>
              </a:rPr>
              <a:t>Coordinamento provinciale del volontariato di protezione civile: eventuale allestimento punto di coordinamento avanzato; presenza nell’area target; attività di «sentinella»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it-IT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it-IT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it-IT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it-IT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18680" y="410665"/>
            <a:ext cx="9144000" cy="7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1529" tIns="15764" rIns="31529" bIns="15764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TEST IT-</a:t>
            </a:r>
            <a:r>
              <a:rPr lang="it-IT" sz="2400" b="1" dirty="0" err="1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alert</a:t>
            </a:r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 Regione Emilia-Romagna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MS PGothic" pitchFamily="34" charset="-128"/>
                <a:cs typeface="Helvetica" panose="020B0604020202020204" pitchFamily="34" charset="0"/>
              </a:rPr>
              <a:t>Caso d’uso – </a:t>
            </a:r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RISCHIO INCIDENTE RILEVANTE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MS PGothic" pitchFamily="34" charset="-128"/>
              <a:cs typeface="Helvetica" panose="020B0604020202020204" pitchFamily="34" charset="0"/>
            </a:endParaRPr>
          </a:p>
        </p:txBody>
      </p:sp>
      <p:pic>
        <p:nvPicPr>
          <p:cNvPr id="2" name="Immagine 1" descr="Immagine che contiene testo, logo, Carattere, simbolo&#10;&#10;Descrizione generata automaticamente">
            <a:extLst>
              <a:ext uri="{FF2B5EF4-FFF2-40B4-BE49-F238E27FC236}">
                <a16:creationId xmlns:a16="http://schemas.microsoft.com/office/drawing/2014/main" id="{7E6B6C46-6DC8-0F70-517C-0B18C7A779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60" y="321951"/>
            <a:ext cx="1039368" cy="94792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42F2244-0B39-7532-C70E-C8825BE3ABB1}"/>
              </a:ext>
            </a:extLst>
          </p:cNvPr>
          <p:cNvSpPr txBox="1"/>
          <p:nvPr/>
        </p:nvSpPr>
        <p:spPr>
          <a:xfrm>
            <a:off x="2148395" y="1543095"/>
            <a:ext cx="55219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Attività di enti e strutture operative</a:t>
            </a:r>
          </a:p>
        </p:txBody>
      </p:sp>
    </p:spTree>
    <p:extLst>
      <p:ext uri="{BB962C8B-B14F-4D97-AF65-F5344CB8AC3E}">
        <p14:creationId xmlns:p14="http://schemas.microsoft.com/office/powerpoint/2010/main" val="314370249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6A8E9A34-B386-3159-F034-2892BC3977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8" t="6862" r="50000" b="3450"/>
          <a:stretch/>
        </p:blipFill>
        <p:spPr>
          <a:xfrm>
            <a:off x="107478" y="1383263"/>
            <a:ext cx="9691043" cy="4953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53AD021-55C5-A086-117B-26E4015A884A}"/>
              </a:ext>
            </a:extLst>
          </p:cNvPr>
          <p:cNvSpPr txBox="1"/>
          <p:nvPr/>
        </p:nvSpPr>
        <p:spPr>
          <a:xfrm>
            <a:off x="2249787" y="521536"/>
            <a:ext cx="49522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000" dirty="0">
                <a:hlinkClick r:id="rId4"/>
              </a:rPr>
              <a:t>https://www.it-alert.it/it/</a:t>
            </a:r>
            <a:r>
              <a:rPr lang="it-IT" sz="3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40317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75943" y="1331011"/>
            <a:ext cx="9120553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it-IT" sz="2000" dirty="0"/>
              <a:t>Comunicazione preventiva da parte di Comuni e Enti (interna; comunicati; e-mail; </a:t>
            </a:r>
            <a:r>
              <a:rPr lang="it-IT" sz="2000" dirty="0" err="1"/>
              <a:t>facebook</a:t>
            </a:r>
            <a:r>
              <a:rPr lang="it-IT" sz="2000" dirty="0"/>
              <a:t>; …)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it-IT" sz="20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it-IT" sz="2000" dirty="0"/>
              <a:t>Comunicazione specifica dei Comuni a cittadini/imprese che sono dentro agli scenari PEE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it-IT" sz="20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it-IT" sz="2000" dirty="0"/>
              <a:t>Organizzazione apertura dei punti di coordinamento (Punto avanzato dentro area Target; COC; Centro Operativo Regionale; Dipartimento della protezione civile)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it-IT" sz="20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it-IT" sz="2000" dirty="0"/>
              <a:t>Organizzazione attività delle «sentinelle»: n° e posizionamento</a:t>
            </a:r>
          </a:p>
          <a:p>
            <a:endParaRPr lang="it-IT" b="1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93016" y="657377"/>
            <a:ext cx="8610601" cy="40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1529" tIns="15764" rIns="31529" bIns="15764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PROPOSTA PROSSIME ATTIVITA’</a:t>
            </a:r>
          </a:p>
        </p:txBody>
      </p:sp>
    </p:spTree>
    <p:extLst>
      <p:ext uri="{BB962C8B-B14F-4D97-AF65-F5344CB8AC3E}">
        <p14:creationId xmlns:p14="http://schemas.microsoft.com/office/powerpoint/2010/main" val="39359056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39969" y="1359202"/>
            <a:ext cx="9120553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Sito</a:t>
            </a:r>
            <a:r>
              <a:rPr lang="it-IT" dirty="0"/>
              <a:t> www.it-alert.it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Social</a:t>
            </a:r>
            <a:r>
              <a:rPr lang="it-IT" dirty="0"/>
              <a:t> IT-</a:t>
            </a:r>
            <a:r>
              <a:rPr lang="it-IT" dirty="0" err="1"/>
              <a:t>alert</a:t>
            </a:r>
            <a:r>
              <a:rPr lang="it-IT" dirty="0"/>
              <a:t>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Comunicato stampa nazionale del DPC</a:t>
            </a:r>
            <a:endParaRPr lang="it-IT" b="1" i="1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Comunicato stampa regionale</a:t>
            </a:r>
            <a:endParaRPr lang="it-IT" b="1" i="1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kit con la grafica dedicata per canali social</a:t>
            </a:r>
          </a:p>
          <a:p>
            <a:endParaRPr lang="it-IT" b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it-IT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i="1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39969" y="476453"/>
            <a:ext cx="8610601" cy="7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1529" tIns="15764" rIns="31529" bIns="15764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Sistema </a:t>
            </a:r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di allarme pubblico IT-</a:t>
            </a:r>
            <a:r>
              <a:rPr lang="it-IT" sz="2400" b="1" dirty="0" err="1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alert</a:t>
            </a:r>
            <a:endParaRPr lang="it-IT" sz="2400" b="1" dirty="0">
              <a:solidFill>
                <a:srgbClr val="C00000"/>
              </a:solidFill>
              <a:latin typeface="+mj-lt"/>
              <a:ea typeface="MS PGothic" pitchFamily="34" charset="-128"/>
              <a:cs typeface="Helvetica" panose="020B0604020202020204" pitchFamily="34" charset="0"/>
            </a:endParaRPr>
          </a:p>
          <a:p>
            <a:pPr algn="ctr"/>
            <a:r>
              <a:rPr lang="it-IT" sz="2400" b="1" dirty="0">
                <a:solidFill>
                  <a:srgbClr val="C00000"/>
                </a:solidFill>
                <a:latin typeface="+mj-lt"/>
                <a:ea typeface="MS PGothic" pitchFamily="34" charset="-128"/>
                <a:cs typeface="Helvetica" panose="020B0604020202020204" pitchFamily="34" charset="0"/>
              </a:rPr>
              <a:t>CAMPAGNA PREVENTIVA DI COMUNICAZIONE</a:t>
            </a:r>
          </a:p>
        </p:txBody>
      </p:sp>
      <p:pic>
        <p:nvPicPr>
          <p:cNvPr id="3" name="Immagine 4">
            <a:extLst>
              <a:ext uri="{FF2B5EF4-FFF2-40B4-BE49-F238E27FC236}">
                <a16:creationId xmlns:a16="http://schemas.microsoft.com/office/drawing/2014/main" id="{349F25C8-6D9C-135E-673F-78C552859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59" r="5385"/>
          <a:stretch/>
        </p:blipFill>
        <p:spPr bwMode="auto">
          <a:xfrm>
            <a:off x="5194170" y="1615854"/>
            <a:ext cx="4541544" cy="222091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Immagine che contiene testo, mappa, libro&#10;&#10;Descrizione generata automaticamente">
            <a:extLst>
              <a:ext uri="{FF2B5EF4-FFF2-40B4-BE49-F238E27FC236}">
                <a16:creationId xmlns:a16="http://schemas.microsoft.com/office/drawing/2014/main" id="{FE77570B-68EC-3409-ECD0-202E234B5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791" y="3904838"/>
            <a:ext cx="2972215" cy="2972215"/>
          </a:xfrm>
          <a:prstGeom prst="rect">
            <a:avLst/>
          </a:prstGeom>
        </p:spPr>
      </p:pic>
      <p:pic>
        <p:nvPicPr>
          <p:cNvPr id="8" name="Immagine 7" descr="Immagine che contiene testo, schermata, Carattere, logo&#10;&#10;Descrizione generata automaticamente">
            <a:extLst>
              <a:ext uri="{FF2B5EF4-FFF2-40B4-BE49-F238E27FC236}">
                <a16:creationId xmlns:a16="http://schemas.microsoft.com/office/drawing/2014/main" id="{54681051-F572-D6AB-B3F3-6501C6C65F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408" y="3904838"/>
            <a:ext cx="2953162" cy="295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6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-516048" y="483575"/>
            <a:ext cx="8292974" cy="40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1529" tIns="15764" rIns="31529" bIns="15764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Helvetica" panose="020B0604020202020204" pitchFamily="34" charset="0"/>
              </a:rPr>
              <a:t>Il quadro normativo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MS PGothic" pitchFamily="34" charset="-128"/>
              <a:cs typeface="Helvetica" panose="020B0604020202020204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98354" y="1512950"/>
            <a:ext cx="927074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black"/>
                </a:solidFill>
                <a:latin typeface="Calibri"/>
              </a:rPr>
              <a:t>1. </a:t>
            </a:r>
            <a:r>
              <a:rPr lang="it-IT" b="1" i="1" u="sng" dirty="0">
                <a:solidFill>
                  <a:prstClr val="black"/>
                </a:solidFill>
                <a:latin typeface="Calibri"/>
              </a:rPr>
              <a:t>Direttiva 2018/1972</a:t>
            </a:r>
            <a:r>
              <a:rPr lang="it-IT" b="1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Codice europeo delle Comunicazioni elettroniche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it-IT" sz="1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D.lgs</a:t>
            </a:r>
            <a:r>
              <a:rPr kumimoji="0" lang="it-IT" sz="1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259/2003</a:t>
            </a:r>
            <a:r>
              <a:rPr kumimoji="0" lang="it-IT" sz="1800" b="1" i="1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Codice delle comunicazioni elettroniche come modificato dal DL 32/2019 e dal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d.lgs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207/2021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="1" dirty="0">
              <a:solidFill>
                <a:srgbClr val="C00000"/>
              </a:solidFill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="1" dirty="0">
              <a:solidFill>
                <a:srgbClr val="C00000"/>
              </a:solidFill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="1" dirty="0">
              <a:solidFill>
                <a:srgbClr val="C00000"/>
              </a:solidFill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black"/>
                </a:solidFill>
                <a:latin typeface="Calibri"/>
              </a:rPr>
              <a:t>3. </a:t>
            </a:r>
            <a:r>
              <a:rPr lang="it-IT" b="1" i="1" u="sng" dirty="0">
                <a:solidFill>
                  <a:prstClr val="black"/>
                </a:solidFill>
                <a:latin typeface="Calibri"/>
              </a:rPr>
              <a:t>Direttiva 7 febbraio 2023</a:t>
            </a:r>
            <a:r>
              <a:rPr lang="it-IT" b="1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del Ministro per la protezione civile e le politiche del mare “Allertamento di protezione civile e sistema di allarme pubblico IT-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Alert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”.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https://www.protezionecivile.gov.it/it/normativa/direttiva-del-7-febbraio-2023/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>
              <a:solidFill>
                <a:prstClr val="black"/>
              </a:solidFill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ccia circolare a destra 3">
            <a:extLst>
              <a:ext uri="{FF2B5EF4-FFF2-40B4-BE49-F238E27FC236}">
                <a16:creationId xmlns:a16="http://schemas.microsoft.com/office/drawing/2014/main" id="{1BC2F0E5-052D-594B-374A-66FBEADF197C}"/>
              </a:ext>
            </a:extLst>
          </p:cNvPr>
          <p:cNvSpPr/>
          <p:nvPr/>
        </p:nvSpPr>
        <p:spPr>
          <a:xfrm>
            <a:off x="1116594" y="2817597"/>
            <a:ext cx="633742" cy="505025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026693D-1A8C-274D-60FE-63FA14FDACC1}"/>
              </a:ext>
            </a:extLst>
          </p:cNvPr>
          <p:cNvSpPr txBox="1"/>
          <p:nvPr/>
        </p:nvSpPr>
        <p:spPr>
          <a:xfrm>
            <a:off x="1851434" y="3013980"/>
            <a:ext cx="6649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Calibri"/>
              </a:rPr>
              <a:t>IT – ALERT SISTEMA DI ALLARME PUBBLICO NAZIONALE</a:t>
            </a:r>
            <a:endParaRPr lang="it-IT" dirty="0"/>
          </a:p>
        </p:txBody>
      </p:sp>
      <p:sp>
        <p:nvSpPr>
          <p:cNvPr id="8" name="Freccia circolare a destra 7">
            <a:extLst>
              <a:ext uri="{FF2B5EF4-FFF2-40B4-BE49-F238E27FC236}">
                <a16:creationId xmlns:a16="http://schemas.microsoft.com/office/drawing/2014/main" id="{7DF25ECB-D327-5514-ADB3-A55F81042008}"/>
              </a:ext>
            </a:extLst>
          </p:cNvPr>
          <p:cNvSpPr/>
          <p:nvPr/>
        </p:nvSpPr>
        <p:spPr>
          <a:xfrm>
            <a:off x="1013988" y="4781287"/>
            <a:ext cx="736348" cy="563764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F429FA3-5836-1554-77B8-10E512497854}"/>
              </a:ext>
            </a:extLst>
          </p:cNvPr>
          <p:cNvSpPr txBox="1"/>
          <p:nvPr/>
        </p:nvSpPr>
        <p:spPr>
          <a:xfrm>
            <a:off x="1851434" y="5040895"/>
            <a:ext cx="81556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Calibri"/>
              </a:rPr>
              <a:t>DIRETTIVA CHE DISCIPLINA L’USO DEL SISTEMA PER SOLI FINI DI PROTEZIONE CIVILE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78354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3CAA26A-E2D9-7710-F5CA-45FEDCD2A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459" y="832761"/>
            <a:ext cx="1330036" cy="55212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720A8E4-DF82-0827-E3D2-2B24F50162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5020" y="4901470"/>
            <a:ext cx="2245413" cy="1814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BF24545-D3E8-9FAF-FC7E-5047C70B4679}"/>
              </a:ext>
            </a:extLst>
          </p:cNvPr>
          <p:cNvSpPr txBox="1"/>
          <p:nvPr/>
        </p:nvSpPr>
        <p:spPr>
          <a:xfrm>
            <a:off x="335454" y="1233929"/>
            <a:ext cx="9570546" cy="3373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it-IT" dirty="0"/>
              <a:t>Il sistema di allarme pubblico IT-ALERT </a:t>
            </a:r>
            <a:r>
              <a:rPr lang="it-IT" b="1" u="sng" dirty="0">
                <a:highlight>
                  <a:srgbClr val="FFFF00"/>
                </a:highlight>
              </a:rPr>
              <a:t>INTEGRA</a:t>
            </a:r>
            <a:r>
              <a:rPr lang="it-IT" dirty="0"/>
              <a:t> le modalità di informazione e comunicazione già previste e sarà impiegato </a:t>
            </a:r>
            <a:r>
              <a:rPr lang="it-IT" b="1" u="sng" dirty="0">
                <a:highlight>
                  <a:srgbClr val="FFFF00"/>
                </a:highlight>
              </a:rPr>
              <a:t>SOLO</a:t>
            </a:r>
            <a:r>
              <a:rPr lang="it-IT" dirty="0"/>
              <a:t> per le seguenti tipologie di rischio:</a:t>
            </a:r>
            <a:endParaRPr lang="it-IT" sz="1000" i="1" u="sng" dirty="0">
              <a:sym typeface="Arial"/>
            </a:endParaRPr>
          </a:p>
          <a:p>
            <a:pPr marL="742950" lvl="1" indent="-28575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it-IT" dirty="0">
                <a:sym typeface="Arial"/>
              </a:rPr>
              <a:t>Collasso di una grande diga </a:t>
            </a:r>
          </a:p>
          <a:p>
            <a:pPr marL="742950" lvl="1" indent="-28575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it-IT" dirty="0">
                <a:sym typeface="Arial"/>
              </a:rPr>
              <a:t>Attività vulcanica (</a:t>
            </a:r>
            <a:r>
              <a:rPr lang="it-IT" dirty="0"/>
              <a:t>Vesuvio, Campi Flegrei, Vulcano, Stromboli)</a:t>
            </a:r>
            <a:endParaRPr lang="it-IT" dirty="0">
              <a:sym typeface="Arial"/>
            </a:endParaRPr>
          </a:p>
          <a:p>
            <a:pPr marL="742950" lvl="1" indent="-28575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it-IT" dirty="0">
                <a:sym typeface="Arial"/>
              </a:rPr>
              <a:t>Incidenti nucleari o situazione di emergenza radiologica</a:t>
            </a:r>
          </a:p>
          <a:p>
            <a:pPr marL="742950" lvl="1" indent="-28575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it-IT" dirty="0">
                <a:sym typeface="Arial"/>
              </a:rPr>
              <a:t>Incidenti rilevanti in stabilimenti industriali (</a:t>
            </a:r>
            <a:r>
              <a:rPr lang="it-IT" dirty="0" err="1">
                <a:sym typeface="Arial"/>
              </a:rPr>
              <a:t>dlgs</a:t>
            </a:r>
            <a:r>
              <a:rPr lang="it-IT" dirty="0">
                <a:sym typeface="Arial"/>
              </a:rPr>
              <a:t> 105/2015)</a:t>
            </a:r>
          </a:p>
          <a:p>
            <a:pPr marL="742950" lvl="1" indent="-28575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it-IT" dirty="0">
                <a:sym typeface="Arial"/>
              </a:rPr>
              <a:t>Precipitazioni intense</a:t>
            </a:r>
          </a:p>
          <a:p>
            <a:pPr marL="742950" lvl="1" indent="-28575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it-IT" dirty="0">
                <a:sym typeface="Arial"/>
              </a:rPr>
              <a:t>Maremoto generato da un sisma</a:t>
            </a: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EC2BD7B4-1456-4930-C46A-7720C5114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75523" y="522991"/>
            <a:ext cx="9144000" cy="40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1529" tIns="15764" rIns="31529" bIns="15764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MS PGothic" pitchFamily="34" charset="-128"/>
                <a:cs typeface="Helvetica" panose="020B0604020202020204" pitchFamily="34" charset="0"/>
              </a:rPr>
              <a:t>Per quali emergenze può essere usato?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MS PGothic" pitchFamily="34" charset="-128"/>
              <a:cs typeface="Helvetica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36C25D2-B2FF-49F5-E605-32AA1E51E7FD}"/>
              </a:ext>
            </a:extLst>
          </p:cNvPr>
          <p:cNvSpPr txBox="1"/>
          <p:nvPr/>
        </p:nvSpPr>
        <p:spPr>
          <a:xfrm>
            <a:off x="2426329" y="5023906"/>
            <a:ext cx="452673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i="1" dirty="0">
                <a:highlight>
                  <a:srgbClr val="FFFF00"/>
                </a:highlight>
              </a:rPr>
              <a:t>NON SOSTITUISCE SISTEMI LOCALI DI INFORMAZIONE MASSIVA</a:t>
            </a:r>
            <a:r>
              <a:rPr lang="it-IT" i="1" dirty="0"/>
              <a:t>, </a:t>
            </a:r>
          </a:p>
          <a:p>
            <a:pPr algn="ctr"/>
            <a:r>
              <a:rPr lang="it-IT" i="1" dirty="0"/>
              <a:t>USATI DA SINDACI E UNIONI PER L’INFORMAZIONE </a:t>
            </a:r>
          </a:p>
          <a:p>
            <a:pPr algn="ctr"/>
            <a:r>
              <a:rPr lang="it-IT" i="1" dirty="0"/>
              <a:t>ALLA POPOLAZIONE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1486C24-30C8-03B3-C967-FCE61A281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59" y="4942188"/>
            <a:ext cx="1463670" cy="128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54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3CAA26A-E2D9-7710-F5CA-45FEDCD2A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501" y="125418"/>
            <a:ext cx="1330036" cy="55212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720A8E4-DF82-0827-E3D2-2B24F50162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15" r="8586"/>
          <a:stretch/>
        </p:blipFill>
        <p:spPr>
          <a:xfrm>
            <a:off x="8016686" y="746141"/>
            <a:ext cx="1836311" cy="1509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BF24545-D3E8-9FAF-FC7E-5047C70B4679}"/>
              </a:ext>
            </a:extLst>
          </p:cNvPr>
          <p:cNvSpPr txBox="1"/>
          <p:nvPr/>
        </p:nvSpPr>
        <p:spPr>
          <a:xfrm>
            <a:off x="214189" y="1239029"/>
            <a:ext cx="7562217" cy="5450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t-IT" sz="1800" b="0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it-IT" sz="1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Indicazioni operative che hanno già ricevuto l’intesa della Conferenza Unificata:</a:t>
            </a:r>
            <a:endParaRPr kumimoji="0" lang="it-IT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  <a:p>
            <a:pPr marL="742950" lvl="1" indent="-28575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it-IT" b="1" dirty="0">
                <a:solidFill>
                  <a:prstClr val="black"/>
                </a:solidFill>
                <a:sym typeface="Arial"/>
              </a:rPr>
              <a:t>Incidenti rilevanti in stabilimenti industriali (</a:t>
            </a:r>
            <a:r>
              <a:rPr lang="it-IT" b="1" dirty="0" err="1">
                <a:solidFill>
                  <a:prstClr val="black"/>
                </a:solidFill>
                <a:sym typeface="Arial"/>
              </a:rPr>
              <a:t>dlgs</a:t>
            </a:r>
            <a:r>
              <a:rPr lang="it-IT" b="1" dirty="0">
                <a:solidFill>
                  <a:prstClr val="black"/>
                </a:solidFill>
                <a:sym typeface="Arial"/>
              </a:rPr>
              <a:t> 105/2015)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Collasso di una grande diga </a:t>
            </a:r>
          </a:p>
          <a:p>
            <a:pPr marL="742950" marR="0" lvl="1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Attività vulcanica (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Vesuvio, Campi Flegrei, Vulcano)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Incidenti nucleari o situazione di emergenza radiologica</a:t>
            </a:r>
            <a:endParaRPr kumimoji="0" lang="it-IT" sz="1800" b="0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t-IT" sz="1800" b="0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it-IT" sz="1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Indicazioni operative e tipologie di rischio ancora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it-IT" sz="1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in fase di </a:t>
            </a:r>
            <a:r>
              <a:rPr kumimoji="0" lang="it-IT" sz="1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  <a:sym typeface="Arial"/>
              </a:rPr>
              <a:t>sperimentazione</a:t>
            </a:r>
            <a:r>
              <a:rPr kumimoji="0" lang="it-IT" sz="1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:</a:t>
            </a:r>
            <a:endParaRPr kumimoji="0" lang="it-IT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Attività vulcanica dello Stromboli</a:t>
            </a:r>
          </a:p>
          <a:p>
            <a:pPr marL="742950" marR="0" lvl="1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Maremoto generato da un sisma</a:t>
            </a:r>
          </a:p>
          <a:p>
            <a:pPr marR="0" lvl="1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  <a:p>
            <a:pPr marL="742950" lvl="1" indent="-28575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it-IT" i="1" dirty="0">
                <a:solidFill>
                  <a:prstClr val="black"/>
                </a:solidFill>
                <a:sym typeface="Arial"/>
              </a:rPr>
              <a:t>Precipitazioni intense</a:t>
            </a: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EC2BD7B4-1456-4930-C46A-7720C5114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89" y="506790"/>
            <a:ext cx="8720652" cy="150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1529" tIns="15764" rIns="31529" bIns="15764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Helvetica" panose="020B0604020202020204" pitchFamily="34" charset="0"/>
              </a:rPr>
              <a:t>Le regole di utilizzo: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Helvetica" panose="020B0604020202020204" pitchFamily="34" charset="0"/>
              </a:rPr>
              <a:t>Indicazioni Operative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Helvetica" panose="020B0604020202020204" pitchFamily="34" charset="0"/>
              </a:rPr>
              <a:t>Decreto CDPC 148 del 19 gennaio 2024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MS PGothic" pitchFamily="34" charset="-128"/>
              <a:cs typeface="Helvetica" panose="020B0604020202020204" pitchFamily="34" charset="0"/>
            </a:endParaRPr>
          </a:p>
        </p:txBody>
      </p:sp>
      <p:sp>
        <p:nvSpPr>
          <p:cNvPr id="3" name="Parentesi graffa chiusa 2">
            <a:extLst>
              <a:ext uri="{FF2B5EF4-FFF2-40B4-BE49-F238E27FC236}">
                <a16:creationId xmlns:a16="http://schemas.microsoft.com/office/drawing/2014/main" id="{D9E492D5-B9FB-5E2E-FC0D-1F08640E8FBC}"/>
              </a:ext>
            </a:extLst>
          </p:cNvPr>
          <p:cNvSpPr/>
          <p:nvPr/>
        </p:nvSpPr>
        <p:spPr>
          <a:xfrm>
            <a:off x="7570778" y="1964447"/>
            <a:ext cx="606582" cy="1917777"/>
          </a:xfrm>
          <a:prstGeom prst="rightBrace">
            <a:avLst>
              <a:gd name="adj1" fmla="val 19212"/>
              <a:gd name="adj2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C882F22-6989-E32A-3D08-392A8CB32EBB}"/>
              </a:ext>
            </a:extLst>
          </p:cNvPr>
          <p:cNvSpPr txBox="1"/>
          <p:nvPr/>
        </p:nvSpPr>
        <p:spPr>
          <a:xfrm>
            <a:off x="8244134" y="2378662"/>
            <a:ext cx="1330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/>
              <a:t>Sistema </a:t>
            </a:r>
            <a:r>
              <a:rPr lang="it-IT" i="1" dirty="0">
                <a:highlight>
                  <a:srgbClr val="FFFF00"/>
                </a:highlight>
              </a:rPr>
              <a:t>attivo</a:t>
            </a:r>
            <a:r>
              <a:rPr lang="it-IT" i="1" dirty="0"/>
              <a:t> dal 14 febbraio 2024</a:t>
            </a:r>
          </a:p>
        </p:txBody>
      </p:sp>
      <p:pic>
        <p:nvPicPr>
          <p:cNvPr id="7" name="Immagine 6" descr="Immagine che contiene testo, schermata, Carattere, grafica&#10;&#10;Descrizione generata automaticamente">
            <a:extLst>
              <a:ext uri="{FF2B5EF4-FFF2-40B4-BE49-F238E27FC236}">
                <a16:creationId xmlns:a16="http://schemas.microsoft.com/office/drawing/2014/main" id="{D49CA04F-236E-908A-4CCE-7BF7A9434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799" y="3964454"/>
            <a:ext cx="2787404" cy="279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74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0DDDF8D-2183-5CB5-AA3E-3050DCC44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59" y="2992996"/>
            <a:ext cx="4874835" cy="252610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3CAA26A-E2D9-7710-F5CA-45FEDCD2A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3459" y="832761"/>
            <a:ext cx="1330036" cy="55212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720A8E4-DF82-0827-E3D2-2B24F50162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9859" y="5992217"/>
            <a:ext cx="943101" cy="761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EC2BD7B4-1456-4930-C46A-7720C5114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2008" y="413967"/>
            <a:ext cx="9144000" cy="7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1529" tIns="15764" rIns="31529" bIns="15764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Helvetica" panose="020B0604020202020204" pitchFamily="34" charset="0"/>
              </a:rPr>
              <a:t>Il legame tra pianificazione di protezione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Helvetica" panose="020B0604020202020204" pitchFamily="34" charset="0"/>
              </a:rPr>
              <a:t>civile e le indicazioni operative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MS PGothic" pitchFamily="34" charset="-128"/>
              <a:cs typeface="Helvetica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4EE01CF-B9F7-CE73-0ED3-DEB8DB96B1DA}"/>
              </a:ext>
            </a:extLst>
          </p:cNvPr>
          <p:cNvSpPr txBox="1"/>
          <p:nvPr/>
        </p:nvSpPr>
        <p:spPr>
          <a:xfrm>
            <a:off x="232572" y="1384889"/>
            <a:ext cx="9582894" cy="1295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it-IT" dirty="0"/>
              <a:t>Il sistema di allarme pubblico IT-ALERT è utilizzabile </a:t>
            </a:r>
            <a:r>
              <a:rPr lang="it-IT" b="1" dirty="0">
                <a:highlight>
                  <a:srgbClr val="FFFF00"/>
                </a:highlight>
              </a:rPr>
              <a:t>LIMITATAMENTE</a:t>
            </a:r>
            <a:r>
              <a:rPr lang="it-IT" dirty="0"/>
              <a:t> a eventi imminenti o in atto suscettibili di presentare le caratteristiche di cui all’art. 7 comma 1 lettera c) del Codice di protezione civile (stati di emergenza nazionali).</a:t>
            </a:r>
            <a:endParaRPr lang="it-IT" sz="1000" i="1" dirty="0">
              <a:sym typeface="Arial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854DC46-FB81-CF33-63F6-3ACDFD7092BD}"/>
              </a:ext>
            </a:extLst>
          </p:cNvPr>
          <p:cNvSpPr/>
          <p:nvPr/>
        </p:nvSpPr>
        <p:spPr>
          <a:xfrm>
            <a:off x="1934363" y="3618558"/>
            <a:ext cx="2637637" cy="2806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78CB1A1A-894A-9245-1915-855AEBE27D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859" y="5009155"/>
            <a:ext cx="577971" cy="523067"/>
          </a:xfrm>
          <a:prstGeom prst="rect">
            <a:avLst/>
          </a:prstGeom>
        </p:spPr>
      </p:pic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1BC74086-AC1F-DB33-CDA8-7D506508C8BF}"/>
              </a:ext>
            </a:extLst>
          </p:cNvPr>
          <p:cNvCxnSpPr/>
          <p:nvPr/>
        </p:nvCxnSpPr>
        <p:spPr>
          <a:xfrm>
            <a:off x="6283105" y="2916103"/>
            <a:ext cx="0" cy="30048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C002197-3B8F-5C53-A3D8-F274B0C27EF2}"/>
              </a:ext>
            </a:extLst>
          </p:cNvPr>
          <p:cNvSpPr txBox="1"/>
          <p:nvPr/>
        </p:nvSpPr>
        <p:spPr>
          <a:xfrm>
            <a:off x="6545657" y="2781133"/>
            <a:ext cx="310533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/>
              <a:t>Esempio rischio industriale.</a:t>
            </a:r>
          </a:p>
          <a:p>
            <a:endParaRPr lang="it-IT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/>
              <a:t>Pianificazione di emergenza: PEE (Piani Emergenza Esterna).</a:t>
            </a:r>
          </a:p>
          <a:p>
            <a:endParaRPr lang="it-IT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/>
              <a:t>Livello di allertamento progressivo di enti e strutture operative.</a:t>
            </a:r>
          </a:p>
          <a:p>
            <a:endParaRPr lang="it-IT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/>
              <a:t>IT – </a:t>
            </a:r>
            <a:r>
              <a:rPr lang="it-IT" dirty="0" err="1"/>
              <a:t>Alert</a:t>
            </a:r>
            <a:r>
              <a:rPr lang="it-IT" dirty="0"/>
              <a:t> si attiva solo per le fasi più gravose a partire dallo stato di preallarme </a:t>
            </a:r>
          </a:p>
        </p:txBody>
      </p:sp>
      <p:sp>
        <p:nvSpPr>
          <p:cNvPr id="18" name="Freccia circolare a destra 17">
            <a:extLst>
              <a:ext uri="{FF2B5EF4-FFF2-40B4-BE49-F238E27FC236}">
                <a16:creationId xmlns:a16="http://schemas.microsoft.com/office/drawing/2014/main" id="{F89BE673-FE03-3C48-7EB9-F76FAEFCE947}"/>
              </a:ext>
            </a:extLst>
          </p:cNvPr>
          <p:cNvSpPr/>
          <p:nvPr/>
        </p:nvSpPr>
        <p:spPr>
          <a:xfrm>
            <a:off x="3369337" y="6068409"/>
            <a:ext cx="577971" cy="612127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126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3CAA26A-E2D9-7710-F5CA-45FEDCD2A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3459" y="832761"/>
            <a:ext cx="1330036" cy="552128"/>
          </a:xfrm>
          <a:prstGeom prst="rect">
            <a:avLst/>
          </a:prstGeom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EC2BD7B4-1456-4930-C46A-7720C5114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2008" y="413967"/>
            <a:ext cx="9144000" cy="40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1529" tIns="15764" rIns="31529" bIns="15764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Helvetica" panose="020B0604020202020204" pitchFamily="34" charset="0"/>
              </a:rPr>
              <a:t>Chi manda il messaggio IT -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Helvetica" panose="020B0604020202020204" pitchFamily="34" charset="0"/>
              </a:rPr>
              <a:t>Alert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MS PGothic" pitchFamily="34" charset="-128"/>
              <a:cs typeface="Helvetica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56A4E82-B516-A7BC-77E8-9795C34FA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15" y="1384889"/>
            <a:ext cx="4445251" cy="2493942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82D133-4466-693C-06D5-C41E82C11D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623" t="35601" r="65087" b="28471"/>
          <a:stretch/>
        </p:blipFill>
        <p:spPr>
          <a:xfrm>
            <a:off x="3856034" y="3703421"/>
            <a:ext cx="5912656" cy="2944663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4959234-E0B8-1ADB-2FA2-0B1E5524C658}"/>
              </a:ext>
            </a:extLst>
          </p:cNvPr>
          <p:cNvSpPr txBox="1"/>
          <p:nvPr/>
        </p:nvSpPr>
        <p:spPr>
          <a:xfrm>
            <a:off x="307818" y="3974471"/>
            <a:ext cx="2906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Comitato operativo nazionale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3DDA474-A0C9-69D8-65A6-894FCC007CE8}"/>
              </a:ext>
            </a:extLst>
          </p:cNvPr>
          <p:cNvSpPr txBox="1"/>
          <p:nvPr/>
        </p:nvSpPr>
        <p:spPr>
          <a:xfrm>
            <a:off x="7721097" y="3041009"/>
            <a:ext cx="2906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Postazioni invio</a:t>
            </a:r>
          </a:p>
          <a:p>
            <a:r>
              <a:rPr lang="it-IT" dirty="0"/>
              <a:t>IT - </a:t>
            </a:r>
            <a:r>
              <a:rPr lang="it-IT" dirty="0" err="1"/>
              <a:t>Alert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498047F-5D97-8C50-FB12-248EB3582BF3}"/>
              </a:ext>
            </a:extLst>
          </p:cNvPr>
          <p:cNvSpPr txBox="1"/>
          <p:nvPr/>
        </p:nvSpPr>
        <p:spPr>
          <a:xfrm>
            <a:off x="5059076" y="1751446"/>
            <a:ext cx="4332904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/>
              <a:t>DIPARTIMENTO NAZIONALE DELLA PROTEZIONE CIVILE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BAB38EAF-70A7-3613-A5F2-B2A74905F63D}"/>
              </a:ext>
            </a:extLst>
          </p:cNvPr>
          <p:cNvCxnSpPr/>
          <p:nvPr/>
        </p:nvCxnSpPr>
        <p:spPr>
          <a:xfrm>
            <a:off x="5133315" y="885098"/>
            <a:ext cx="2000816" cy="7535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6635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79BA76A-78AA-7E65-6737-24454799FE11}"/>
              </a:ext>
            </a:extLst>
          </p:cNvPr>
          <p:cNvGrpSpPr/>
          <p:nvPr/>
        </p:nvGrpSpPr>
        <p:grpSpPr>
          <a:xfrm>
            <a:off x="5650578" y="722110"/>
            <a:ext cx="4275437" cy="3221278"/>
            <a:chOff x="5871294" y="827217"/>
            <a:chExt cx="4275437" cy="3221278"/>
          </a:xfrm>
        </p:grpSpPr>
        <p:pic>
          <p:nvPicPr>
            <p:cNvPr id="6" name="Picture 4" descr="Applying a Deep Learning Enhanced Public Warning System to Deal with  COVID-19">
              <a:extLst>
                <a:ext uri="{FF2B5EF4-FFF2-40B4-BE49-F238E27FC236}">
                  <a16:creationId xmlns:a16="http://schemas.microsoft.com/office/drawing/2014/main" id="{55C64504-E34B-347D-3263-03608D7769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5434" y="827217"/>
              <a:ext cx="3892377" cy="3221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A9A6CBF-08A9-AC6B-B47C-ACADC7391C70}"/>
                </a:ext>
              </a:extLst>
            </p:cNvPr>
            <p:cNvSpPr txBox="1"/>
            <p:nvPr/>
          </p:nvSpPr>
          <p:spPr>
            <a:xfrm>
              <a:off x="5871294" y="938430"/>
              <a:ext cx="145397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IT" sz="1200" b="1" dirty="0">
                  <a:latin typeface="Titillium Web" pitchFamily="2" charset="77"/>
                </a:rPr>
                <a:t>Area di allerta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B341F98-B9B2-77B1-BFC6-5BEAC407E714}"/>
                </a:ext>
              </a:extLst>
            </p:cNvPr>
            <p:cNvSpPr txBox="1"/>
            <p:nvPr/>
          </p:nvSpPr>
          <p:spPr>
            <a:xfrm>
              <a:off x="8692752" y="938429"/>
              <a:ext cx="145397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IT" sz="1200" b="1" dirty="0">
                  <a:latin typeface="Titillium Web" pitchFamily="2" charset="77"/>
                </a:rPr>
                <a:t>Area di broadcast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7962270-DF1C-7943-2A95-AC9498F6397A}"/>
              </a:ext>
            </a:extLst>
          </p:cNvPr>
          <p:cNvSpPr txBox="1"/>
          <p:nvPr/>
        </p:nvSpPr>
        <p:spPr>
          <a:xfrm>
            <a:off x="1389787" y="491277"/>
            <a:ext cx="4038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  <a:ea typeface="MS PGothic" pitchFamily="34" charset="-128"/>
                <a:cs typeface="Helvetica" panose="020B0604020202020204" pitchFamily="34" charset="0"/>
              </a:rPr>
              <a:t>Che tecnologia usa IT – </a:t>
            </a:r>
            <a:r>
              <a:rPr lang="it-IT" sz="2400" b="1" dirty="0" err="1">
                <a:solidFill>
                  <a:srgbClr val="C00000"/>
                </a:solidFill>
                <a:ea typeface="MS PGothic" pitchFamily="34" charset="-128"/>
                <a:cs typeface="Helvetica" panose="020B0604020202020204" pitchFamily="34" charset="0"/>
              </a:rPr>
              <a:t>Alert</a:t>
            </a:r>
            <a:r>
              <a:rPr lang="it-IT" sz="2400" b="1" dirty="0">
                <a:solidFill>
                  <a:srgbClr val="C00000"/>
                </a:solidFill>
                <a:ea typeface="MS PGothic" pitchFamily="34" charset="-128"/>
                <a:cs typeface="Helvetica" panose="020B0604020202020204" pitchFamily="34" charset="0"/>
              </a:rPr>
              <a:t>?</a:t>
            </a:r>
            <a:endParaRPr lang="en-IT" sz="2400" b="1" dirty="0">
              <a:solidFill>
                <a:srgbClr val="C00000"/>
              </a:solidFill>
              <a:ea typeface="MS PGothic" pitchFamily="34" charset="-128"/>
              <a:cs typeface="Helvetica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A562EF-2538-46FF-F224-70F001F1E2B3}"/>
              </a:ext>
            </a:extLst>
          </p:cNvPr>
          <p:cNvSpPr txBox="1"/>
          <p:nvPr/>
        </p:nvSpPr>
        <p:spPr>
          <a:xfrm>
            <a:off x="190014" y="1437009"/>
            <a:ext cx="54405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latin typeface="Titillium Web" pitchFamily="2" charset="77"/>
              </a:rPr>
              <a:t>Il servizio </a:t>
            </a:r>
            <a:r>
              <a:rPr lang="en-GB" dirty="0" err="1">
                <a:latin typeface="Titillium Web" pitchFamily="2" charset="77"/>
              </a:rPr>
              <a:t>cellbroadcast</a:t>
            </a:r>
            <a:r>
              <a:rPr lang="en-GB" dirty="0">
                <a:latin typeface="Titillium Web" pitchFamily="2" charset="77"/>
              </a:rPr>
              <a:t> è </a:t>
            </a:r>
            <a:r>
              <a:rPr lang="it-IT" dirty="0">
                <a:latin typeface="Titillium Web" pitchFamily="2" charset="77"/>
              </a:rPr>
              <a:t>una</a:t>
            </a:r>
            <a:r>
              <a:rPr lang="en-GB" dirty="0">
                <a:latin typeface="Titillium Web" pitchFamily="2" charset="77"/>
              </a:rPr>
              <a:t> </a:t>
            </a:r>
            <a:r>
              <a:rPr lang="it-IT" dirty="0">
                <a:latin typeface="Titillium Web" pitchFamily="2" charset="77"/>
              </a:rPr>
              <a:t>modalità</a:t>
            </a:r>
            <a:r>
              <a:rPr lang="en-GB" dirty="0">
                <a:latin typeface="Titillium Web" pitchFamily="2" charset="77"/>
              </a:rPr>
              <a:t> di </a:t>
            </a:r>
            <a:r>
              <a:rPr lang="it-IT" dirty="0">
                <a:latin typeface="Titillium Web" pitchFamily="2" charset="77"/>
              </a:rPr>
              <a:t>comunicazione</a:t>
            </a:r>
            <a:r>
              <a:rPr lang="en-GB" dirty="0">
                <a:latin typeface="Titillium Web" pitchFamily="2" charset="77"/>
              </a:rPr>
              <a:t> </a:t>
            </a:r>
            <a:r>
              <a:rPr lang="it-IT" dirty="0">
                <a:latin typeface="Titillium Web" pitchFamily="2" charset="77"/>
              </a:rPr>
              <a:t>unidirezionale</a:t>
            </a:r>
            <a:r>
              <a:rPr lang="en-GB" dirty="0">
                <a:latin typeface="Titillium Web" pitchFamily="2" charset="77"/>
              </a:rPr>
              <a:t> e </a:t>
            </a:r>
            <a:r>
              <a:rPr lang="it-IT" dirty="0">
                <a:latin typeface="Titillium Web" pitchFamily="2" charset="77"/>
              </a:rPr>
              <a:t>generalizzata</a:t>
            </a:r>
            <a:r>
              <a:rPr lang="en-GB" dirty="0">
                <a:latin typeface="Titillium Web" pitchFamily="2" charset="77"/>
              </a:rPr>
              <a:t> di </a:t>
            </a:r>
            <a:r>
              <a:rPr lang="it-IT" dirty="0">
                <a:latin typeface="Titillium Web" pitchFamily="2" charset="77"/>
              </a:rPr>
              <a:t>brevi</a:t>
            </a:r>
            <a:r>
              <a:rPr lang="en-GB" dirty="0">
                <a:latin typeface="Titillium Web" pitchFamily="2" charset="77"/>
              </a:rPr>
              <a:t> </a:t>
            </a:r>
            <a:r>
              <a:rPr lang="it-IT" dirty="0">
                <a:latin typeface="Titillium Web" pitchFamily="2" charset="77"/>
              </a:rPr>
              <a:t>messaggi</a:t>
            </a:r>
            <a:r>
              <a:rPr lang="en-GB" dirty="0">
                <a:latin typeface="Titillium Web" pitchFamily="2" charset="77"/>
              </a:rPr>
              <a:t> di testo </a:t>
            </a:r>
            <a:r>
              <a:rPr lang="it-IT" dirty="0">
                <a:latin typeface="Titillium Web" pitchFamily="2" charset="77"/>
              </a:rPr>
              <a:t>prevista</a:t>
            </a:r>
            <a:r>
              <a:rPr lang="en-GB" dirty="0">
                <a:latin typeface="Titillium Web" pitchFamily="2" charset="77"/>
              </a:rPr>
              <a:t> </a:t>
            </a:r>
            <a:r>
              <a:rPr lang="it-IT" dirty="0">
                <a:latin typeface="Titillium Web" pitchFamily="2" charset="77"/>
              </a:rPr>
              <a:t>nelle</a:t>
            </a:r>
            <a:r>
              <a:rPr lang="en-GB" dirty="0">
                <a:latin typeface="Titillium Web" pitchFamily="2" charset="77"/>
              </a:rPr>
              <a:t> </a:t>
            </a:r>
            <a:r>
              <a:rPr lang="it-IT" dirty="0">
                <a:latin typeface="Titillium Web" pitchFamily="2" charset="77"/>
              </a:rPr>
              <a:t>attuali</a:t>
            </a:r>
            <a:r>
              <a:rPr lang="en-GB" dirty="0">
                <a:latin typeface="Titillium Web" pitchFamily="2" charset="77"/>
              </a:rPr>
              <a:t> </a:t>
            </a:r>
            <a:r>
              <a:rPr lang="it-IT" dirty="0">
                <a:latin typeface="Titillium Web" pitchFamily="2" charset="77"/>
              </a:rPr>
              <a:t>reti</a:t>
            </a:r>
            <a:r>
              <a:rPr lang="en-GB" dirty="0">
                <a:latin typeface="Titillium Web" pitchFamily="2" charset="77"/>
              </a:rPr>
              <a:t> di </a:t>
            </a:r>
            <a:r>
              <a:rPr lang="it-IT" dirty="0">
                <a:latin typeface="Titillium Web" pitchFamily="2" charset="77"/>
              </a:rPr>
              <a:t>telefonia</a:t>
            </a:r>
            <a:r>
              <a:rPr lang="en-GB" dirty="0">
                <a:latin typeface="Titillium Web" pitchFamily="2" charset="77"/>
              </a:rPr>
              <a:t> </a:t>
            </a:r>
            <a:r>
              <a:rPr lang="it-IT" dirty="0">
                <a:latin typeface="Titillium Web" pitchFamily="2" charset="77"/>
              </a:rPr>
              <a:t>cellulare</a:t>
            </a:r>
            <a:r>
              <a:rPr lang="en-GB" dirty="0">
                <a:latin typeface="Titillium Web" pitchFamily="2" charset="77"/>
              </a:rPr>
              <a:t>.</a:t>
            </a:r>
            <a:r>
              <a:rPr lang="en-IT" dirty="0">
                <a:latin typeface="Titillium Web" pitchFamily="2" charset="77"/>
              </a:rPr>
              <a:t> Il </a:t>
            </a:r>
            <a:r>
              <a:rPr lang="en-IT" i="0" dirty="0">
                <a:effectLst/>
                <a:latin typeface="Titillium Web" pitchFamily="2" charset="77"/>
              </a:rPr>
              <a:t>cellbroadcas</a:t>
            </a:r>
            <a:r>
              <a:rPr lang="en-IT" dirty="0">
                <a:latin typeface="Titillium Web" pitchFamily="2" charset="77"/>
              </a:rPr>
              <a:t>t funziona anche in casi di connessione limitata o in casi di saturazione della banda telefonica.</a:t>
            </a:r>
            <a:endParaRPr lang="en-GB" i="0" dirty="0">
              <a:effectLst/>
              <a:latin typeface="Titillium Web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829678-0654-EBD9-ACB3-7A7C18BD3F9F}"/>
              </a:ext>
            </a:extLst>
          </p:cNvPr>
          <p:cNvSpPr txBox="1"/>
          <p:nvPr/>
        </p:nvSpPr>
        <p:spPr>
          <a:xfrm>
            <a:off x="190014" y="3379861"/>
            <a:ext cx="3432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C00000"/>
                </a:solidFill>
                <a:ea typeface="MS PGothic" pitchFamily="34" charset="-128"/>
                <a:cs typeface="Helvetica" panose="020B0604020202020204" pitchFamily="34" charset="0"/>
              </a:defRPr>
            </a:lvl1pPr>
          </a:lstStyle>
          <a:p>
            <a:r>
              <a:rPr lang="en-IT" dirty="0"/>
              <a:t>Qual</a:t>
            </a:r>
            <a:r>
              <a:rPr lang="it-IT" dirty="0"/>
              <a:t> </a:t>
            </a:r>
            <a:r>
              <a:rPr lang="en-IT" dirty="0"/>
              <a:t>è il processo?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5302A74-46B0-1C4D-A945-5E3E878C2289}"/>
              </a:ext>
            </a:extLst>
          </p:cNvPr>
          <p:cNvSpPr/>
          <p:nvPr/>
        </p:nvSpPr>
        <p:spPr>
          <a:xfrm>
            <a:off x="407771" y="4230474"/>
            <a:ext cx="642552" cy="64255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b="1" dirty="0">
                <a:latin typeface="Titillium Web" pitchFamily="2" charset="77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96459D-7E4C-AC72-9D14-0453956F5D67}"/>
              </a:ext>
            </a:extLst>
          </p:cNvPr>
          <p:cNvSpPr txBox="1"/>
          <p:nvPr/>
        </p:nvSpPr>
        <p:spPr>
          <a:xfrm>
            <a:off x="314867" y="4962720"/>
            <a:ext cx="17487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400" b="1" i="0" dirty="0">
                <a:effectLst/>
                <a:latin typeface="Titillium Web" pitchFamily="2" charset="77"/>
              </a:rPr>
              <a:t>Viene generato un messaggio</a:t>
            </a:r>
          </a:p>
          <a:p>
            <a:pPr algn="l"/>
            <a:r>
              <a:rPr lang="it-IT" sz="1400" b="1" dirty="0">
                <a:latin typeface="Titillium Web" pitchFamily="2" charset="77"/>
              </a:rPr>
              <a:t>di allerta/allarme automatico</a:t>
            </a:r>
          </a:p>
          <a:p>
            <a:pPr algn="l"/>
            <a:r>
              <a:rPr lang="it-IT" sz="1400" b="1" i="0" dirty="0">
                <a:effectLst/>
                <a:latin typeface="Titillium Web" pitchFamily="2" charset="77"/>
              </a:rPr>
              <a:t>o manuale</a:t>
            </a:r>
            <a:endParaRPr lang="en-GB" sz="1400" b="1" i="0" dirty="0">
              <a:effectLst/>
              <a:latin typeface="Titillium Web" pitchFamily="2" charset="77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E7AE1C5-4458-40DD-4EB1-2B46E0F7306F}"/>
              </a:ext>
            </a:extLst>
          </p:cNvPr>
          <p:cNvSpPr/>
          <p:nvPr/>
        </p:nvSpPr>
        <p:spPr>
          <a:xfrm>
            <a:off x="2376615" y="4230474"/>
            <a:ext cx="642552" cy="64255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b="1" dirty="0">
                <a:latin typeface="Titillium Web" pitchFamily="2" charset="77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CE17D5-5C6E-09B7-67DD-2EEED363537E}"/>
              </a:ext>
            </a:extLst>
          </p:cNvPr>
          <p:cNvSpPr txBox="1"/>
          <p:nvPr/>
        </p:nvSpPr>
        <p:spPr>
          <a:xfrm>
            <a:off x="2283711" y="4962720"/>
            <a:ext cx="1748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400" b="1" i="0" dirty="0">
                <a:effectLst/>
                <a:latin typeface="Titillium Web" pitchFamily="2" charset="77"/>
              </a:rPr>
              <a:t>Il messaggio viene</a:t>
            </a:r>
          </a:p>
          <a:p>
            <a:pPr algn="l"/>
            <a:r>
              <a:rPr lang="it-IT" sz="1400" b="1" dirty="0">
                <a:latin typeface="Titillium Web" pitchFamily="2" charset="77"/>
              </a:rPr>
              <a:t>controllato e inviato</a:t>
            </a:r>
          </a:p>
          <a:p>
            <a:pPr algn="l"/>
            <a:r>
              <a:rPr lang="it-IT" sz="1400" b="1" dirty="0">
                <a:latin typeface="Titillium Web" pitchFamily="2" charset="77"/>
              </a:rPr>
              <a:t>agli operatori di</a:t>
            </a:r>
          </a:p>
          <a:p>
            <a:pPr algn="l"/>
            <a:r>
              <a:rPr lang="it-IT" sz="1400" b="1" dirty="0">
                <a:latin typeface="Titillium Web" pitchFamily="2" charset="77"/>
              </a:rPr>
              <a:t>telefonia mobile </a:t>
            </a:r>
            <a:endParaRPr lang="en-GB" sz="1400" b="1" i="0" dirty="0">
              <a:effectLst/>
              <a:latin typeface="Titillium Web" pitchFamily="2" charset="77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B5D2EFD-90A9-BFD0-68EB-415C57DB853E}"/>
              </a:ext>
            </a:extLst>
          </p:cNvPr>
          <p:cNvSpPr/>
          <p:nvPr/>
        </p:nvSpPr>
        <p:spPr>
          <a:xfrm>
            <a:off x="4345459" y="4250268"/>
            <a:ext cx="642552" cy="64255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b="1" dirty="0">
                <a:latin typeface="Titillium Web" pitchFamily="2" charset="77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54EC0E-D26F-2031-483D-EC7E384FAFA2}"/>
              </a:ext>
            </a:extLst>
          </p:cNvPr>
          <p:cNvSpPr txBox="1"/>
          <p:nvPr/>
        </p:nvSpPr>
        <p:spPr>
          <a:xfrm>
            <a:off x="4252555" y="4982514"/>
            <a:ext cx="18429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400" b="1" i="0" dirty="0">
                <a:effectLst/>
                <a:latin typeface="Titillium Web" pitchFamily="2" charset="77"/>
              </a:rPr>
              <a:t>Gli operatori di telefonia mobile</a:t>
            </a:r>
          </a:p>
          <a:p>
            <a:pPr algn="l"/>
            <a:r>
              <a:rPr lang="it-IT" sz="1400" b="1" dirty="0">
                <a:latin typeface="Titillium Web" pitchFamily="2" charset="77"/>
              </a:rPr>
              <a:t>Inviano il messaggio alle antenne che danno connettività telefonica al territorio area di allerta</a:t>
            </a:r>
            <a:endParaRPr lang="en-GB" sz="1400" b="1" i="0" dirty="0">
              <a:effectLst/>
              <a:latin typeface="Titillium Web" pitchFamily="2" charset="77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D6F2486-127E-37F5-498C-D558B830734B}"/>
              </a:ext>
            </a:extLst>
          </p:cNvPr>
          <p:cNvSpPr/>
          <p:nvPr/>
        </p:nvSpPr>
        <p:spPr>
          <a:xfrm>
            <a:off x="6263043" y="4250268"/>
            <a:ext cx="642552" cy="64255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b="1" dirty="0">
                <a:latin typeface="Titillium Web" pitchFamily="2" charset="77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483806-0B6B-20D3-6317-0AAAFAD2C986}"/>
              </a:ext>
            </a:extLst>
          </p:cNvPr>
          <p:cNvSpPr txBox="1"/>
          <p:nvPr/>
        </p:nvSpPr>
        <p:spPr>
          <a:xfrm>
            <a:off x="6170139" y="4982514"/>
            <a:ext cx="18429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400" b="1" i="0" dirty="0">
                <a:effectLst/>
                <a:latin typeface="Titillium Web" pitchFamily="2" charset="77"/>
              </a:rPr>
              <a:t>Il messaggio viene recapitato a tutti i dispositivi telefonici agganciati alle antenne interessate</a:t>
            </a:r>
            <a:endParaRPr lang="en-GB" sz="1400" b="1" i="0" dirty="0">
              <a:effectLst/>
              <a:latin typeface="Titillium Web" pitchFamily="2" charset="77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64D8229-FA70-057B-66EA-87CA836C0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957" y="4008613"/>
            <a:ext cx="1089272" cy="95410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983F329-17DC-961A-4FE8-9C617DD348A8}"/>
              </a:ext>
            </a:extLst>
          </p:cNvPr>
          <p:cNvSpPr txBox="1"/>
          <p:nvPr/>
        </p:nvSpPr>
        <p:spPr>
          <a:xfrm>
            <a:off x="8261097" y="5027945"/>
            <a:ext cx="133003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>
                <a:highlight>
                  <a:srgbClr val="FFFF00"/>
                </a:highlight>
              </a:rPr>
              <a:t>IL MESSAGGIO </a:t>
            </a:r>
            <a:r>
              <a:rPr lang="it-IT" sz="1400" i="1" dirty="0"/>
              <a:t>NELL’AREA DI BROADCAST «</a:t>
            </a:r>
            <a:r>
              <a:rPr lang="it-IT" sz="1400" i="1" dirty="0">
                <a:highlight>
                  <a:srgbClr val="FFFF00"/>
                </a:highlight>
              </a:rPr>
              <a:t>RIMANE IN ARIA» </a:t>
            </a:r>
          </a:p>
          <a:p>
            <a:pPr algn="ctr"/>
            <a:r>
              <a:rPr lang="it-IT" sz="1400" i="1" dirty="0"/>
              <a:t>PER UN TEMPO DEFINITO</a:t>
            </a:r>
          </a:p>
        </p:txBody>
      </p:sp>
    </p:spTree>
    <p:extLst>
      <p:ext uri="{BB962C8B-B14F-4D97-AF65-F5344CB8AC3E}">
        <p14:creationId xmlns:p14="http://schemas.microsoft.com/office/powerpoint/2010/main" val="2993784345"/>
      </p:ext>
    </p:extLst>
  </p:cSld>
  <p:clrMapOvr>
    <a:masterClrMapping/>
  </p:clrMapOvr>
</p:sld>
</file>

<file path=ppt/theme/theme1.xml><?xml version="1.0" encoding="utf-8"?>
<a:theme xmlns:a="http://schemas.openxmlformats.org/drawingml/2006/main" name="TWIST - Rischio Vulcanico e Maremoto_260920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D182B9A99C6234C91D48CE0A757DC58" ma:contentTypeVersion="14" ma:contentTypeDescription="Creare un nuovo documento." ma:contentTypeScope="" ma:versionID="99dd0efdeba6ff064641019818ac3316">
  <xsd:schema xmlns:xsd="http://www.w3.org/2001/XMLSchema" xmlns:xs="http://www.w3.org/2001/XMLSchema" xmlns:p="http://schemas.microsoft.com/office/2006/metadata/properties" xmlns:ns2="a7d10659-beaf-4382-9b79-f8e90b0e1852" xmlns:ns3="d3847b68-550e-4460-b409-4d4135ab2bf7" targetNamespace="http://schemas.microsoft.com/office/2006/metadata/properties" ma:root="true" ma:fieldsID="dfdf0adbdb50d514d77cc481fbeb8b89" ns2:_="" ns3:_="">
    <xsd:import namespace="a7d10659-beaf-4382-9b79-f8e90b0e1852"/>
    <xsd:import namespace="d3847b68-550e-4460-b409-4d4135ab2b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d10659-beaf-4382-9b79-f8e90b0e18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Tag immagine" ma:readOnly="false" ma:fieldId="{5cf76f15-5ced-4ddc-b409-7134ff3c332f}" ma:taxonomyMulti="true" ma:sspId="4468606d-3e0e-4e7b-a815-ae4d792ab8f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847b68-550e-4460-b409-4d4135ab2bf7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7d10659-beaf-4382-9b79-f8e90b0e185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37D5943-2B73-4BBD-9AAB-EC8696A672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d10659-beaf-4382-9b79-f8e90b0e1852"/>
    <ds:schemaRef ds:uri="d3847b68-550e-4460-b409-4d4135ab2b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05C1A23-2CFA-4882-BFEF-A002F8902E8D}">
  <ds:schemaRefs>
    <ds:schemaRef ds:uri="http://schemas.microsoft.com/office/2006/metadata/properties"/>
    <ds:schemaRef ds:uri="http://schemas.microsoft.com/office/infopath/2007/PartnerControls"/>
    <ds:schemaRef ds:uri="5d141929-c567-4472-a174-0236b4cdaaec"/>
    <ds:schemaRef ds:uri="db78c62d-a8a9-4889-9528-2d0b817abe90"/>
    <ds:schemaRef ds:uri="a7d10659-beaf-4382-9b79-f8e90b0e1852"/>
  </ds:schemaRefs>
</ds:datastoreItem>
</file>

<file path=customXml/itemProps3.xml><?xml version="1.0" encoding="utf-8"?>
<ds:datastoreItem xmlns:ds="http://schemas.openxmlformats.org/officeDocument/2006/customXml" ds:itemID="{CD1C9E98-9562-4CEA-8073-586DCFC70B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5039</TotalTime>
  <Words>2274</Words>
  <Application>Microsoft Office PowerPoint</Application>
  <PresentationFormat>A4 (21x29,7 cm)</PresentationFormat>
  <Paragraphs>343</Paragraphs>
  <Slides>31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31</vt:i4>
      </vt:variant>
    </vt:vector>
  </HeadingPairs>
  <TitlesOfParts>
    <vt:vector size="41" baseType="lpstr">
      <vt:lpstr>MS PGothic</vt:lpstr>
      <vt:lpstr>Arial</vt:lpstr>
      <vt:lpstr>Calibri</vt:lpstr>
      <vt:lpstr>Calibri Light</vt:lpstr>
      <vt:lpstr>CIDFont+F1</vt:lpstr>
      <vt:lpstr>Georgia</vt:lpstr>
      <vt:lpstr>Titillium Web</vt:lpstr>
      <vt:lpstr>Wingdings</vt:lpstr>
      <vt:lpstr>TWIST - Rischio Vulcanico e Maremoto_26092013</vt:lpstr>
      <vt:lpstr>Tema di Office</vt:lpstr>
      <vt:lpstr>Sistema di allarme pubblico IT-alerT Esercitazione  CASO D’USO Incidente rilevante in stabilimenTI soggettI alla direttiva «seveso»   03 dicembre 2024 - ore 11:00 Marig - esplosivi industriali srl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Dipartimento di Protezione Civile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Scalzo Antonella</dc:creator>
  <cp:lastModifiedBy>Pedron Paolo</cp:lastModifiedBy>
  <cp:revision>165</cp:revision>
  <cp:lastPrinted>2022-11-25T09:03:02Z</cp:lastPrinted>
  <dcterms:created xsi:type="dcterms:W3CDTF">2021-12-09T10:11:22Z</dcterms:created>
  <dcterms:modified xsi:type="dcterms:W3CDTF">2024-11-22T14:14:31Z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0x0101004D182B9A99C6234C91D48CE0A757DC58</vt:lpwstr>
  </property>
  <property fmtid="{D5CDD505-2E9C-101B-9397-08002B2CF9AE}" pid="3" name="MediaServiceImageTags">
    <vt:lpwstr/>
  </property>
</Properties>
</file>